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handoutMasterIdLst>
    <p:handoutMasterId r:id="rId38"/>
  </p:handoutMasterIdLst>
  <p:sldIdLst>
    <p:sldId id="379" r:id="rId2"/>
    <p:sldId id="380" r:id="rId3"/>
    <p:sldId id="381" r:id="rId4"/>
    <p:sldId id="382" r:id="rId5"/>
    <p:sldId id="404" r:id="rId6"/>
    <p:sldId id="406" r:id="rId7"/>
    <p:sldId id="405" r:id="rId8"/>
    <p:sldId id="407" r:id="rId9"/>
    <p:sldId id="388" r:id="rId10"/>
    <p:sldId id="387" r:id="rId11"/>
    <p:sldId id="386" r:id="rId12"/>
    <p:sldId id="385" r:id="rId13"/>
    <p:sldId id="408" r:id="rId14"/>
    <p:sldId id="409" r:id="rId15"/>
    <p:sldId id="410" r:id="rId16"/>
    <p:sldId id="411" r:id="rId17"/>
    <p:sldId id="412" r:id="rId18"/>
    <p:sldId id="413" r:id="rId19"/>
    <p:sldId id="414" r:id="rId20"/>
    <p:sldId id="415" r:id="rId21"/>
    <p:sldId id="393" r:id="rId22"/>
    <p:sldId id="392" r:id="rId23"/>
    <p:sldId id="402" r:id="rId24"/>
    <p:sldId id="395" r:id="rId25"/>
    <p:sldId id="397" r:id="rId26"/>
    <p:sldId id="416" r:id="rId27"/>
    <p:sldId id="398" r:id="rId28"/>
    <p:sldId id="396" r:id="rId29"/>
    <p:sldId id="417" r:id="rId30"/>
    <p:sldId id="399" r:id="rId31"/>
    <p:sldId id="418" r:id="rId32"/>
    <p:sldId id="400" r:id="rId33"/>
    <p:sldId id="419" r:id="rId34"/>
    <p:sldId id="401" r:id="rId35"/>
    <p:sldId id="403" r:id="rId36"/>
  </p:sldIdLst>
  <p:sldSz cx="9144000" cy="6858000" type="screen4x3"/>
  <p:notesSz cx="10234613" cy="71024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mal XP Sp3" initials="NX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5771"/>
    <a:srgbClr val="E8AEBC"/>
    <a:srgbClr val="FFCC66"/>
    <a:srgbClr val="16801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660"/>
  </p:normalViewPr>
  <p:slideViewPr>
    <p:cSldViewPr>
      <p:cViewPr varScale="1">
        <p:scale>
          <a:sx n="70" d="100"/>
          <a:sy n="70" d="100"/>
        </p:scale>
        <p:origin x="-1554" y="-9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4999" cy="356357"/>
          </a:xfrm>
          <a:prstGeom prst="rect">
            <a:avLst/>
          </a:prstGeom>
        </p:spPr>
        <p:txBody>
          <a:bodyPr vert="horz" lIns="94787" tIns="47393" rIns="94787" bIns="47393" rtlCol="0"/>
          <a:lstStyle>
            <a:lvl1pPr algn="l">
              <a:defRPr sz="1200"/>
            </a:lvl1pPr>
          </a:lstStyle>
          <a:p>
            <a:endParaRPr lang="tr-TR"/>
          </a:p>
        </p:txBody>
      </p:sp>
      <p:sp>
        <p:nvSpPr>
          <p:cNvPr id="3" name="Veri Yer Tutucusu 2"/>
          <p:cNvSpPr>
            <a:spLocks noGrp="1"/>
          </p:cNvSpPr>
          <p:nvPr>
            <p:ph type="dt" sz="quarter" idx="1"/>
          </p:nvPr>
        </p:nvSpPr>
        <p:spPr>
          <a:xfrm>
            <a:off x="5797247" y="0"/>
            <a:ext cx="4434999" cy="356357"/>
          </a:xfrm>
          <a:prstGeom prst="rect">
            <a:avLst/>
          </a:prstGeom>
        </p:spPr>
        <p:txBody>
          <a:bodyPr vert="horz" lIns="94787" tIns="47393" rIns="94787" bIns="47393" rtlCol="0"/>
          <a:lstStyle>
            <a:lvl1pPr algn="r">
              <a:defRPr sz="1200"/>
            </a:lvl1pPr>
          </a:lstStyle>
          <a:p>
            <a:endParaRPr lang="tr-TR"/>
          </a:p>
        </p:txBody>
      </p:sp>
      <p:sp>
        <p:nvSpPr>
          <p:cNvPr id="4" name="Altbilgi Yer Tutucusu 3"/>
          <p:cNvSpPr>
            <a:spLocks noGrp="1"/>
          </p:cNvSpPr>
          <p:nvPr>
            <p:ph type="ftr" sz="quarter" idx="2"/>
          </p:nvPr>
        </p:nvSpPr>
        <p:spPr>
          <a:xfrm>
            <a:off x="1" y="6746119"/>
            <a:ext cx="4434999" cy="356357"/>
          </a:xfrm>
          <a:prstGeom prst="rect">
            <a:avLst/>
          </a:prstGeom>
        </p:spPr>
        <p:txBody>
          <a:bodyPr vert="horz" lIns="94787" tIns="47393" rIns="94787" bIns="47393" rtlCol="0" anchor="b"/>
          <a:lstStyle>
            <a:lvl1pPr algn="l">
              <a:defRPr sz="1200"/>
            </a:lvl1pPr>
          </a:lstStyle>
          <a:p>
            <a:endParaRPr lang="tr-TR"/>
          </a:p>
        </p:txBody>
      </p:sp>
      <p:sp>
        <p:nvSpPr>
          <p:cNvPr id="5" name="Slayt Numarası Yer Tutucusu 4"/>
          <p:cNvSpPr>
            <a:spLocks noGrp="1"/>
          </p:cNvSpPr>
          <p:nvPr>
            <p:ph type="sldNum" sz="quarter" idx="3"/>
          </p:nvPr>
        </p:nvSpPr>
        <p:spPr>
          <a:xfrm>
            <a:off x="5797247" y="6746119"/>
            <a:ext cx="4434999" cy="356357"/>
          </a:xfrm>
          <a:prstGeom prst="rect">
            <a:avLst/>
          </a:prstGeom>
        </p:spPr>
        <p:txBody>
          <a:bodyPr vert="horz" lIns="94787" tIns="47393" rIns="94787" bIns="47393" rtlCol="0" anchor="b"/>
          <a:lstStyle>
            <a:lvl1pPr algn="r">
              <a:defRPr sz="1200"/>
            </a:lvl1pPr>
          </a:lstStyle>
          <a:p>
            <a:fld id="{1F0E3FF6-06A4-4CA2-B47B-68DE2D612BA7}" type="slidenum">
              <a:rPr lang="tr-TR" smtClean="0"/>
              <a:t>‹#›</a:t>
            </a:fld>
            <a:endParaRPr lang="tr-TR"/>
          </a:p>
        </p:txBody>
      </p:sp>
    </p:spTree>
    <p:extLst>
      <p:ext uri="{BB962C8B-B14F-4D97-AF65-F5344CB8AC3E}">
        <p14:creationId xmlns:p14="http://schemas.microsoft.com/office/powerpoint/2010/main" val="241419000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434999" cy="355124"/>
          </a:xfrm>
          <a:prstGeom prst="rect">
            <a:avLst/>
          </a:prstGeom>
        </p:spPr>
        <p:txBody>
          <a:bodyPr vert="horz" lIns="94787" tIns="47393" rIns="94787" bIns="47393" rtlCol="0"/>
          <a:lstStyle>
            <a:lvl1pPr algn="l">
              <a:defRPr sz="1200"/>
            </a:lvl1pPr>
          </a:lstStyle>
          <a:p>
            <a:endParaRPr lang="tr-TR"/>
          </a:p>
        </p:txBody>
      </p:sp>
      <p:sp>
        <p:nvSpPr>
          <p:cNvPr id="3" name="2 Veri Yer Tutucusu"/>
          <p:cNvSpPr>
            <a:spLocks noGrp="1"/>
          </p:cNvSpPr>
          <p:nvPr>
            <p:ph type="dt" idx="1"/>
          </p:nvPr>
        </p:nvSpPr>
        <p:spPr>
          <a:xfrm>
            <a:off x="5797247" y="0"/>
            <a:ext cx="4434999" cy="355124"/>
          </a:xfrm>
          <a:prstGeom prst="rect">
            <a:avLst/>
          </a:prstGeom>
        </p:spPr>
        <p:txBody>
          <a:bodyPr vert="horz" lIns="94787" tIns="47393" rIns="94787" bIns="47393"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4787" tIns="47393" rIns="94787" bIns="47393" rtlCol="0" anchor="ctr"/>
          <a:lstStyle/>
          <a:p>
            <a:endParaRPr lang="tr-TR"/>
          </a:p>
        </p:txBody>
      </p:sp>
      <p:sp>
        <p:nvSpPr>
          <p:cNvPr id="5" name="4 Not Yer Tutucusu"/>
          <p:cNvSpPr>
            <a:spLocks noGrp="1"/>
          </p:cNvSpPr>
          <p:nvPr>
            <p:ph type="body" sz="quarter" idx="3"/>
          </p:nvPr>
        </p:nvSpPr>
        <p:spPr>
          <a:xfrm>
            <a:off x="1023463" y="3373676"/>
            <a:ext cx="8187690" cy="3196114"/>
          </a:xfrm>
          <a:prstGeom prst="rect">
            <a:avLst/>
          </a:prstGeom>
        </p:spPr>
        <p:txBody>
          <a:bodyPr vert="horz" lIns="94787" tIns="47393" rIns="94787" bIns="4739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6746118"/>
            <a:ext cx="4434999" cy="355124"/>
          </a:xfrm>
          <a:prstGeom prst="rect">
            <a:avLst/>
          </a:prstGeom>
        </p:spPr>
        <p:txBody>
          <a:bodyPr vert="horz" lIns="94787" tIns="47393" rIns="94787" bIns="47393" rtlCol="0" anchor="b"/>
          <a:lstStyle>
            <a:lvl1pPr algn="l">
              <a:defRPr sz="1200"/>
            </a:lvl1pPr>
          </a:lstStyle>
          <a:p>
            <a:endParaRPr lang="tr-TR"/>
          </a:p>
        </p:txBody>
      </p:sp>
      <p:sp>
        <p:nvSpPr>
          <p:cNvPr id="7" name="6 Slayt Numarası Yer Tutucusu"/>
          <p:cNvSpPr>
            <a:spLocks noGrp="1"/>
          </p:cNvSpPr>
          <p:nvPr>
            <p:ph type="sldNum" sz="quarter" idx="5"/>
          </p:nvPr>
        </p:nvSpPr>
        <p:spPr>
          <a:xfrm>
            <a:off x="5797247" y="6746118"/>
            <a:ext cx="4434999" cy="355124"/>
          </a:xfrm>
          <a:prstGeom prst="rect">
            <a:avLst/>
          </a:prstGeom>
        </p:spPr>
        <p:txBody>
          <a:bodyPr vert="horz" lIns="94787" tIns="47393" rIns="94787" bIns="47393" rtlCol="0" anchor="b"/>
          <a:lstStyle>
            <a:lvl1pPr algn="r">
              <a:defRPr sz="1200"/>
            </a:lvl1pPr>
          </a:lstStyle>
          <a:p>
            <a:fld id="{9C4644F6-EDA9-453C-9073-A6EAEC4D546A}" type="slidenum">
              <a:rPr lang="tr-TR" smtClean="0"/>
              <a:pPr/>
              <a:t>‹#›</a:t>
            </a:fld>
            <a:endParaRPr lang="tr-TR"/>
          </a:p>
        </p:txBody>
      </p:sp>
    </p:spTree>
    <p:extLst>
      <p:ext uri="{BB962C8B-B14F-4D97-AF65-F5344CB8AC3E}">
        <p14:creationId xmlns:p14="http://schemas.microsoft.com/office/powerpoint/2010/main" val="394226424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Veri Yer Tutucusu 3"/>
          <p:cNvSpPr>
            <a:spLocks noGrp="1"/>
          </p:cNvSpPr>
          <p:nvPr>
            <p:ph type="dt" idx="10"/>
          </p:nvPr>
        </p:nvSpPr>
        <p:spPr/>
        <p:txBody>
          <a:bodyPr/>
          <a:lstStyle/>
          <a:p>
            <a:endParaRPr lang="tr-TR" dirty="0"/>
          </a:p>
        </p:txBody>
      </p:sp>
    </p:spTree>
    <p:extLst>
      <p:ext uri="{BB962C8B-B14F-4D97-AF65-F5344CB8AC3E}">
        <p14:creationId xmlns:p14="http://schemas.microsoft.com/office/powerpoint/2010/main" val="200923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Veri Yer Tutucusu 3"/>
          <p:cNvSpPr>
            <a:spLocks noGrp="1"/>
          </p:cNvSpPr>
          <p:nvPr>
            <p:ph type="dt" idx="10"/>
          </p:nvPr>
        </p:nvSpPr>
        <p:spPr/>
        <p:txBody>
          <a:bodyPr/>
          <a:lstStyle/>
          <a:p>
            <a:endParaRPr lang="tr-TR" dirty="0"/>
          </a:p>
        </p:txBody>
      </p:sp>
    </p:spTree>
    <p:extLst>
      <p:ext uri="{BB962C8B-B14F-4D97-AF65-F5344CB8AC3E}">
        <p14:creationId xmlns:p14="http://schemas.microsoft.com/office/powerpoint/2010/main" val="124604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F9875A90-9FE4-4BBE-879D-53A76098AA57}" type="datetime1">
              <a:rPr lang="tr-TR" smtClean="0"/>
              <a:t>11.06.2017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6AB2E8C-5D65-4EE4-B3DB-E4C78A461FD1}" type="datetime1">
              <a:rPr lang="tr-TR" smtClean="0"/>
              <a:t>11.06.2017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200E009-5E47-456B-826B-169227EFF032}" type="datetime1">
              <a:rPr lang="tr-TR" smtClean="0"/>
              <a:t>11.06.2017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03B761A-5473-4966-9C3E-C01A600A2C25}" type="datetime1">
              <a:rPr lang="tr-TR" smtClean="0"/>
              <a:t>11.06.2017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1D8CA02-031B-46B4-87FB-DAB1FEC2F2FC}" type="datetime1">
              <a:rPr lang="tr-TR" smtClean="0"/>
              <a:t>11.06.2017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440FCD5-0AA4-4158-BD5F-4690699D6C85}" type="datetime1">
              <a:rPr lang="tr-TR" smtClean="0"/>
              <a:t>11.06.2017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2E02FC7-66F3-4351-A0E1-A1189F30CA40}" type="datetime1">
              <a:rPr lang="tr-TR" smtClean="0"/>
              <a:t>11.06.2017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BB73E98-E81B-429A-B78E-B4816408D4CF}" type="datetime1">
              <a:rPr lang="tr-TR" smtClean="0"/>
              <a:t>11.06.2017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9D46EDA-8207-4DC6-8985-CD0751C54CB8}" type="datetime1">
              <a:rPr lang="tr-TR" smtClean="0"/>
              <a:t>11.06.2017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30C8437-8E30-49EA-8EDA-12E7F66274E0}" type="datetime1">
              <a:rPr lang="tr-TR" smtClean="0"/>
              <a:t>11.06.2017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2A2FFCA-4F21-455F-AE8F-0E97581F0A79}" type="datetime1">
              <a:rPr lang="tr-TR" smtClean="0"/>
              <a:t>11.06.2017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2628C7E-BC4E-40B7-A71F-AB2378CF7BF2}" type="datetime1">
              <a:rPr lang="tr-TR" smtClean="0"/>
              <a:t>11.06.2017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1124744"/>
            <a:ext cx="8280920" cy="2400657"/>
          </a:xfrm>
          <a:prstGeom prst="rect">
            <a:avLst/>
          </a:prstGeom>
        </p:spPr>
        <p:txBody>
          <a:bodyPr wrap="square">
            <a:spAutoFit/>
          </a:bodyPr>
          <a:lstStyle/>
          <a:p>
            <a:pPr algn="ctr"/>
            <a:r>
              <a:rPr lang="tr-TR" sz="5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ÇEVRE</a:t>
            </a:r>
            <a:r>
              <a:rPr lang="tr-TR" sz="5000" b="1" dirty="0" smtClean="0">
                <a:effectLst>
                  <a:outerShdw blurRad="38100" dist="25400" dir="5400000" algn="tl" rotWithShape="0">
                    <a:srgbClr val="000000">
                      <a:alpha val="43000"/>
                    </a:srgbClr>
                  </a:outerShdw>
                </a:effectLst>
                <a:latin typeface="+mj-lt"/>
                <a:ea typeface="+mj-ea"/>
                <a:cs typeface="+mj-cs"/>
              </a:rPr>
              <a:t> </a:t>
            </a:r>
            <a:r>
              <a:rPr lang="tr-TR" sz="50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MEVZUATI GEREĞİ SORUMLULUKLAR VE İDARİ YAPTIRIMLAR </a:t>
            </a:r>
          </a:p>
        </p:txBody>
      </p:sp>
      <p:sp>
        <p:nvSpPr>
          <p:cNvPr id="7" name="Metin kutusu 1"/>
          <p:cNvSpPr txBox="1"/>
          <p:nvPr/>
        </p:nvSpPr>
        <p:spPr>
          <a:xfrm>
            <a:off x="1238140" y="4338163"/>
            <a:ext cx="6796087" cy="523875"/>
          </a:xfrm>
          <a:prstGeom prst="rect">
            <a:avLst/>
          </a:prstGeom>
          <a:noFill/>
        </p:spPr>
        <p:txBody>
          <a:bodyPr>
            <a:spAutoFit/>
          </a:bodyPr>
          <a:ls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tr-TR" sz="2800" b="1" dirty="0">
                <a:solidFill>
                  <a:schemeClr val="accent2">
                    <a:lumMod val="75000"/>
                  </a:schemeClr>
                </a:solidFill>
              </a:rPr>
              <a:t>Gökhan TUFAN – Çevre Mühendisi</a:t>
            </a:r>
          </a:p>
        </p:txBody>
      </p:sp>
      <p:pic>
        <p:nvPicPr>
          <p:cNvPr id="8" name="Picture 2" descr="F:\WEBSİTE\WEB SİTELER\Çevre Mühendisliği\Çevre Mühendisliği - Logolar\cevremuhendisligi_logo_tasarim(rewistanbul) kopy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77272"/>
            <a:ext cx="2822848" cy="85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53194"/>
            <a:ext cx="8229600" cy="918418"/>
          </a:xfrm>
        </p:spPr>
        <p:txBody>
          <a:bodyPr/>
          <a:lstStyle/>
          <a:p>
            <a:pPr algn="ctr"/>
            <a:r>
              <a:rPr lang="tr-TR" dirty="0" smtClean="0"/>
              <a:t>Ek-1 ve Ek-2’nin anlamı nedir?</a:t>
            </a:r>
            <a:endParaRPr lang="tr-TR" dirty="0"/>
          </a:p>
        </p:txBody>
      </p:sp>
      <p:sp>
        <p:nvSpPr>
          <p:cNvPr id="3" name="2 İçerik Yer Tutucusu"/>
          <p:cNvSpPr>
            <a:spLocks noGrp="1"/>
          </p:cNvSpPr>
          <p:nvPr>
            <p:ph idx="1"/>
          </p:nvPr>
        </p:nvSpPr>
        <p:spPr>
          <a:xfrm>
            <a:off x="71406" y="3643314"/>
            <a:ext cx="8501122" cy="2857520"/>
          </a:xfrm>
        </p:spPr>
        <p:txBody>
          <a:bodyPr>
            <a:normAutofit fontScale="92500"/>
          </a:bodyPr>
          <a:lstStyle/>
          <a:p>
            <a:pPr algn="just">
              <a:buNone/>
            </a:pPr>
            <a:r>
              <a:rPr lang="tr-TR" sz="3000" dirty="0" smtClean="0">
                <a:latin typeface="Calibri" pitchFamily="34" charset="0"/>
              </a:rPr>
              <a:t>   Ek-1 ve Ek-2 listelerinde yer alan işletmelerin, çevre izni veya çevre izin ve lisansı alması zorunludur. Çevre izin ve lisansı;</a:t>
            </a:r>
          </a:p>
          <a:p>
            <a:pPr algn="just">
              <a:buNone/>
            </a:pPr>
            <a:r>
              <a:rPr lang="tr-TR" sz="3000" dirty="0" smtClean="0">
                <a:latin typeface="Calibri" pitchFamily="34" charset="0"/>
              </a:rPr>
              <a:t>         </a:t>
            </a:r>
            <a:r>
              <a:rPr lang="tr-TR" sz="3000" dirty="0">
                <a:latin typeface="Calibri" pitchFamily="34" charset="0"/>
              </a:rPr>
              <a:t>a) </a:t>
            </a:r>
            <a:r>
              <a:rPr lang="tr-TR" sz="3000" dirty="0" smtClean="0">
                <a:latin typeface="Calibri" pitchFamily="34" charset="0"/>
              </a:rPr>
              <a:t>  Ek-1 </a:t>
            </a:r>
            <a:r>
              <a:rPr lang="tr-TR" sz="3000" dirty="0">
                <a:latin typeface="Calibri" pitchFamily="34" charset="0"/>
              </a:rPr>
              <a:t>listesinde belirtilen işletmeler için Bakanlık, </a:t>
            </a:r>
          </a:p>
          <a:p>
            <a:pPr algn="just">
              <a:buNone/>
            </a:pPr>
            <a:r>
              <a:rPr lang="tr-TR" sz="3000" dirty="0">
                <a:latin typeface="Calibri" pitchFamily="34" charset="0"/>
              </a:rPr>
              <a:t>         b</a:t>
            </a:r>
            <a:r>
              <a:rPr lang="tr-TR" sz="3000" dirty="0" smtClean="0">
                <a:latin typeface="Calibri" pitchFamily="34" charset="0"/>
              </a:rPr>
              <a:t>) Ek-2 </a:t>
            </a:r>
            <a:r>
              <a:rPr lang="tr-TR" sz="3000" dirty="0">
                <a:latin typeface="Calibri" pitchFamily="34" charset="0"/>
              </a:rPr>
              <a:t>listesinde belirtilen işletmeler için Çevre Şehircilik İl Müdürlükleri tarafından verilir.</a:t>
            </a:r>
          </a:p>
          <a:p>
            <a:pPr>
              <a:buNone/>
            </a:pPr>
            <a:endParaRPr lang="tr-TR" dirty="0"/>
          </a:p>
        </p:txBody>
      </p:sp>
      <p:sp>
        <p:nvSpPr>
          <p:cNvPr id="4" name="2 İçerik Yer Tutucusu"/>
          <p:cNvSpPr txBox="1">
            <a:spLocks/>
          </p:cNvSpPr>
          <p:nvPr/>
        </p:nvSpPr>
        <p:spPr>
          <a:xfrm>
            <a:off x="285720" y="1643050"/>
            <a:ext cx="4286248" cy="1857388"/>
          </a:xfrm>
          <a:prstGeom prst="rect">
            <a:avLst/>
          </a:prstGeom>
          <a:solidFill>
            <a:schemeClr val="accent1">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800" b="0" i="0" u="none" strike="noStrike" kern="1200" cap="none" spc="0" normalizeH="0" baseline="0" noProof="0" dirty="0" smtClean="0">
                <a:ln>
                  <a:noFill/>
                </a:ln>
                <a:solidFill>
                  <a:schemeClr val="bg1"/>
                </a:solidFill>
                <a:effectLst/>
                <a:uLnTx/>
                <a:uFillTx/>
                <a:latin typeface="Calibri" pitchFamily="34" charset="0"/>
                <a:ea typeface="+mn-ea"/>
                <a:cs typeface="+mn-cs"/>
              </a:rPr>
              <a:t>Çevreye kirletici etkisi</a:t>
            </a:r>
            <a:r>
              <a:rPr kumimoji="0" lang="tr-TR"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tr-TR" sz="2800" b="0" i="0" u="none" strike="noStrike" kern="1200" cap="none" spc="0" normalizeH="0" baseline="0" noProof="0" dirty="0" smtClean="0">
                <a:ln>
                  <a:noFill/>
                </a:ln>
                <a:solidFill>
                  <a:schemeClr val="bg1"/>
                </a:solidFill>
                <a:effectLst/>
                <a:uLnTx/>
                <a:uFillTx/>
                <a:latin typeface="Calibri" pitchFamily="34" charset="0"/>
                <a:ea typeface="+mn-ea"/>
                <a:cs typeface="+mn-cs"/>
              </a:rPr>
              <a:t>yüksek düzeyde olan işletmeler</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800" b="0" i="0" u="none" strike="noStrike" kern="1200" cap="none" spc="0" normalizeH="0" baseline="0" noProof="0" dirty="0" smtClean="0">
                <a:ln>
                  <a:noFill/>
                </a:ln>
                <a:solidFill>
                  <a:schemeClr val="bg1"/>
                </a:solidFill>
                <a:effectLst/>
                <a:uLnTx/>
                <a:uFillTx/>
                <a:latin typeface="Calibri" pitchFamily="34" charset="0"/>
                <a:ea typeface="+mn-ea"/>
                <a:cs typeface="+mn-cs"/>
              </a:rPr>
              <a:t> (Ek-1 Listesi) </a:t>
            </a:r>
            <a:endParaRPr kumimoji="0" lang="tr-TR"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2 İçerik Yer Tutucusu"/>
          <p:cNvSpPr txBox="1">
            <a:spLocks/>
          </p:cNvSpPr>
          <p:nvPr/>
        </p:nvSpPr>
        <p:spPr>
          <a:xfrm>
            <a:off x="4857752" y="1643050"/>
            <a:ext cx="3929058" cy="1857388"/>
          </a:xfrm>
          <a:prstGeom prst="rect">
            <a:avLst/>
          </a:prstGeom>
          <a:solidFill>
            <a:schemeClr val="accent1">
              <a:lumMod val="40000"/>
              <a:lumOff val="60000"/>
            </a:schemeClr>
          </a:solidFill>
        </p:spPr>
        <p:txBody>
          <a:bodyPr vert="horz">
            <a:normAutofit/>
          </a:bodyPr>
          <a:lstStyle/>
          <a:p>
            <a:pPr algn="ctr">
              <a:buNone/>
            </a:pPr>
            <a:r>
              <a:rPr lang="tr-TR" sz="2800" dirty="0" smtClean="0">
                <a:solidFill>
                  <a:schemeClr val="bg1"/>
                </a:solidFill>
                <a:latin typeface="Calibri" pitchFamily="34" charset="0"/>
              </a:rPr>
              <a:t>Çevreye kirletici etkisi olan işletmeler</a:t>
            </a:r>
          </a:p>
          <a:p>
            <a:pPr algn="ctr">
              <a:buNone/>
            </a:pPr>
            <a:endParaRPr lang="tr-TR" sz="2800" dirty="0" smtClean="0">
              <a:solidFill>
                <a:schemeClr val="bg1"/>
              </a:solidFill>
              <a:latin typeface="Calibri" pitchFamily="34" charset="0"/>
            </a:endParaRPr>
          </a:p>
          <a:p>
            <a:pPr algn="ctr">
              <a:buNone/>
            </a:pPr>
            <a:r>
              <a:rPr lang="tr-TR" sz="2800" dirty="0" smtClean="0">
                <a:solidFill>
                  <a:schemeClr val="bg1"/>
                </a:solidFill>
                <a:latin typeface="Calibri" pitchFamily="34" charset="0"/>
              </a:rPr>
              <a:t>(Ek-2 Listesi)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010400"/>
          </a:xfrm>
        </p:spPr>
        <p:txBody>
          <a:bodyPr>
            <a:normAutofit/>
          </a:bodyPr>
          <a:lstStyle/>
          <a:p>
            <a:pPr algn="ctr"/>
            <a:r>
              <a:rPr lang="tr-TR" dirty="0" smtClean="0"/>
              <a:t>ÇEVRE İZİN/LİSANS KONULARI</a:t>
            </a:r>
            <a:endParaRPr lang="tr-TR" dirty="0"/>
          </a:p>
        </p:txBody>
      </p:sp>
      <p:sp>
        <p:nvSpPr>
          <p:cNvPr id="3" name="2 İçerik Yer Tutucusu"/>
          <p:cNvSpPr>
            <a:spLocks noGrp="1"/>
          </p:cNvSpPr>
          <p:nvPr>
            <p:ph idx="1"/>
          </p:nvPr>
        </p:nvSpPr>
        <p:spPr>
          <a:xfrm>
            <a:off x="285720" y="2143116"/>
            <a:ext cx="4114800" cy="3643338"/>
          </a:xfrm>
          <a:solidFill>
            <a:schemeClr val="accent1">
              <a:lumMod val="40000"/>
              <a:lumOff val="60000"/>
            </a:schemeClr>
          </a:solidFill>
        </p:spPr>
        <p:txBody>
          <a:bodyPr/>
          <a:lstStyle/>
          <a:p>
            <a:pPr algn="ctr">
              <a:buNone/>
            </a:pPr>
            <a:r>
              <a:rPr lang="tr-TR" sz="2800" b="1" dirty="0" smtClean="0">
                <a:solidFill>
                  <a:srgbClr val="0F5771"/>
                </a:solidFill>
                <a:latin typeface="Calibri" pitchFamily="34" charset="0"/>
              </a:rPr>
              <a:t>ÇEVRE İZİNLERİ</a:t>
            </a:r>
          </a:p>
          <a:p>
            <a:r>
              <a:rPr lang="tr-TR" sz="2800" dirty="0" smtClean="0">
                <a:solidFill>
                  <a:srgbClr val="FF0000"/>
                </a:solidFill>
                <a:latin typeface="Calibri" pitchFamily="34" charset="0"/>
              </a:rPr>
              <a:t>Hava Emisyonu  </a:t>
            </a:r>
          </a:p>
          <a:p>
            <a:r>
              <a:rPr lang="tr-TR" sz="2800" dirty="0" smtClean="0">
                <a:latin typeface="Calibri" pitchFamily="34" charset="0"/>
              </a:rPr>
              <a:t>Çevresel Gürültü </a:t>
            </a:r>
          </a:p>
          <a:p>
            <a:r>
              <a:rPr lang="tr-TR" sz="2800" dirty="0" smtClean="0">
                <a:latin typeface="Calibri" pitchFamily="34" charset="0"/>
              </a:rPr>
              <a:t>Atıksu Deşarjı</a:t>
            </a:r>
          </a:p>
          <a:p>
            <a:r>
              <a:rPr lang="tr-TR" sz="2800" dirty="0" smtClean="0">
                <a:latin typeface="Calibri" pitchFamily="34" charset="0"/>
              </a:rPr>
              <a:t>Derin Deniz Deşarjı</a:t>
            </a:r>
          </a:p>
          <a:p>
            <a:endParaRPr lang="tr-TR" dirty="0"/>
          </a:p>
        </p:txBody>
      </p:sp>
      <p:sp>
        <p:nvSpPr>
          <p:cNvPr id="4" name="2 İçerik Yer Tutucusu"/>
          <p:cNvSpPr txBox="1">
            <a:spLocks/>
          </p:cNvSpPr>
          <p:nvPr/>
        </p:nvSpPr>
        <p:spPr>
          <a:xfrm>
            <a:off x="4714876" y="2143116"/>
            <a:ext cx="4071966" cy="3643338"/>
          </a:xfrm>
          <a:prstGeom prst="rect">
            <a:avLst/>
          </a:prstGeom>
          <a:solidFill>
            <a:schemeClr val="accent1">
              <a:lumMod val="40000"/>
              <a:lumOff val="60000"/>
            </a:schemeClr>
          </a:solidFill>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800" b="1" i="0" u="none" strike="noStrike" kern="1200" cap="none" spc="0" normalizeH="0" baseline="0" noProof="0" dirty="0" smtClean="0">
                <a:ln>
                  <a:noFill/>
                </a:ln>
                <a:solidFill>
                  <a:srgbClr val="0F5771"/>
                </a:solidFill>
                <a:effectLst/>
                <a:uLnTx/>
                <a:uFillTx/>
                <a:latin typeface="Calibri" pitchFamily="34" charset="0"/>
              </a:rPr>
              <a:t>ÇEVRE LİSANSLARI</a:t>
            </a:r>
          </a:p>
          <a:p>
            <a:pPr marL="274320" indent="-274320">
              <a:spcBef>
                <a:spcPct val="20000"/>
              </a:spcBef>
              <a:buClr>
                <a:schemeClr val="accent3"/>
              </a:buClr>
              <a:buSzPct val="95000"/>
              <a:buFont typeface="Wingdings 2"/>
              <a:buChar char=""/>
            </a:pPr>
            <a:r>
              <a:rPr lang="tr-TR" sz="2800" dirty="0" smtClean="0">
                <a:latin typeface="Calibri" pitchFamily="34" charset="0"/>
              </a:rPr>
              <a:t>Geri Kazanım   </a:t>
            </a:r>
          </a:p>
          <a:p>
            <a:pPr marL="274320" indent="-274320">
              <a:spcBef>
                <a:spcPct val="20000"/>
              </a:spcBef>
              <a:buClr>
                <a:schemeClr val="accent3"/>
              </a:buClr>
              <a:buSzPct val="95000"/>
              <a:buFont typeface="Wingdings 2"/>
              <a:buChar char=""/>
            </a:pPr>
            <a:r>
              <a:rPr lang="tr-TR" sz="2800" dirty="0" smtClean="0">
                <a:latin typeface="Calibri" pitchFamily="34" charset="0"/>
              </a:rPr>
              <a:t>Bertaraf</a:t>
            </a:r>
          </a:p>
          <a:p>
            <a:pPr marL="274320" indent="-274320">
              <a:spcBef>
                <a:spcPct val="20000"/>
              </a:spcBef>
              <a:buClr>
                <a:schemeClr val="accent3"/>
              </a:buClr>
              <a:buSzPct val="95000"/>
              <a:buFont typeface="Wingdings 2"/>
              <a:buChar char=""/>
            </a:pPr>
            <a:r>
              <a:rPr lang="tr-TR" sz="2800" dirty="0" smtClean="0">
                <a:latin typeface="Calibri" pitchFamily="34" charset="0"/>
              </a:rPr>
              <a:t>Ara Depolama</a:t>
            </a:r>
          </a:p>
          <a:p>
            <a:pPr marL="274320" indent="-274320">
              <a:spcBef>
                <a:spcPct val="20000"/>
              </a:spcBef>
              <a:buClr>
                <a:schemeClr val="accent3"/>
              </a:buClr>
              <a:buSzPct val="95000"/>
              <a:buFont typeface="Wingdings 2"/>
              <a:buChar char=""/>
            </a:pPr>
            <a:r>
              <a:rPr lang="tr-TR" sz="2800" dirty="0" smtClean="0">
                <a:latin typeface="Calibri" pitchFamily="34" charset="0"/>
              </a:rPr>
              <a:t>İşleme</a:t>
            </a:r>
          </a:p>
          <a:p>
            <a:pPr marL="274320" indent="-274320">
              <a:spcBef>
                <a:spcPct val="20000"/>
              </a:spcBef>
              <a:buClr>
                <a:schemeClr val="accent3"/>
              </a:buClr>
              <a:buSzPct val="95000"/>
              <a:buFont typeface="Wingdings 2"/>
              <a:buChar char=""/>
            </a:pPr>
            <a:r>
              <a:rPr lang="tr-TR" sz="2800" dirty="0" smtClean="0">
                <a:latin typeface="Calibri" pitchFamily="34" charset="0"/>
              </a:rPr>
              <a:t>Arındırma</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linds(horizontal)">
                                      <p:cBhvr>
                                        <p:cTn id="24" dur="500"/>
                                        <p:tgtEl>
                                          <p:spTgt spid="4">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linds(horizontal)">
                                      <p:cBhvr>
                                        <p:cTn id="30" dur="500"/>
                                        <p:tgtEl>
                                          <p:spTgt spid="4">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linds(horizontal)">
                                      <p:cBhvr>
                                        <p:cTn id="33" dur="500"/>
                                        <p:tgtEl>
                                          <p:spTgt spid="4">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linds(horizontal)">
                                      <p:cBhvr>
                                        <p:cTn id="36" dur="500"/>
                                        <p:tgtEl>
                                          <p:spTgt spid="4">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linds(horizontal)">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5804" y="602409"/>
            <a:ext cx="8229600" cy="1571636"/>
          </a:xfrm>
        </p:spPr>
        <p:txBody>
          <a:bodyPr>
            <a:normAutofit fontScale="90000"/>
          </a:bodyPr>
          <a:lstStyle/>
          <a:p>
            <a:pPr algn="ctr"/>
            <a:r>
              <a:rPr lang="tr-TR" dirty="0" smtClean="0"/>
              <a:t>TESİSİN YÖNETMELİKTEKİ YERİ VE TABİ OLDUĞU İZİN/LİSANSLAR</a:t>
            </a:r>
            <a:endParaRPr lang="tr-TR" dirty="0"/>
          </a:p>
        </p:txBody>
      </p:sp>
      <p:sp>
        <p:nvSpPr>
          <p:cNvPr id="3" name="2 İçerik Yer Tutucusu"/>
          <p:cNvSpPr>
            <a:spLocks noGrp="1"/>
          </p:cNvSpPr>
          <p:nvPr>
            <p:ph idx="1"/>
          </p:nvPr>
        </p:nvSpPr>
        <p:spPr>
          <a:xfrm>
            <a:off x="485804" y="2276872"/>
            <a:ext cx="8229600" cy="4248472"/>
          </a:xfrm>
        </p:spPr>
        <p:txBody>
          <a:bodyPr>
            <a:normAutofit/>
          </a:bodyPr>
          <a:lstStyle/>
          <a:p>
            <a:pPr algn="just">
              <a:buNone/>
            </a:pPr>
            <a:r>
              <a:rPr lang="tr-TR" sz="2800" b="1" dirty="0" smtClean="0">
                <a:latin typeface="Calibri" pitchFamily="34" charset="0"/>
              </a:rPr>
              <a:t>	Tesis Çevre İzin ve Lisans Yönetmeliği Ek.2 listesi </a:t>
            </a:r>
          </a:p>
          <a:p>
            <a:pPr marL="273050" indent="-1588" algn="just">
              <a:buNone/>
            </a:pPr>
            <a:r>
              <a:rPr lang="de-DE" sz="2800" b="1" dirty="0">
                <a:latin typeface="+mj-lt"/>
              </a:rPr>
              <a:t>6.1 </a:t>
            </a:r>
            <a:r>
              <a:rPr lang="de-DE" sz="2800" dirty="0" err="1">
                <a:latin typeface="+mj-lt"/>
              </a:rPr>
              <a:t>Hammadde</a:t>
            </a:r>
            <a:r>
              <a:rPr lang="de-DE" sz="2800" dirty="0">
                <a:latin typeface="+mj-lt"/>
              </a:rPr>
              <a:t> </a:t>
            </a:r>
            <a:r>
              <a:rPr lang="de-DE" sz="2800" dirty="0" err="1">
                <a:latin typeface="+mj-lt"/>
              </a:rPr>
              <a:t>olarak</a:t>
            </a:r>
            <a:r>
              <a:rPr lang="de-DE" sz="2800" dirty="0">
                <a:latin typeface="+mj-lt"/>
              </a:rPr>
              <a:t> </a:t>
            </a:r>
            <a:r>
              <a:rPr lang="de-DE" sz="2800" dirty="0" err="1">
                <a:latin typeface="+mj-lt"/>
              </a:rPr>
              <a:t>ağaç</a:t>
            </a:r>
            <a:r>
              <a:rPr lang="de-DE" sz="2800" dirty="0">
                <a:latin typeface="+mj-lt"/>
              </a:rPr>
              <a:t> </a:t>
            </a:r>
            <a:r>
              <a:rPr lang="de-DE" sz="2800" dirty="0" err="1">
                <a:latin typeface="+mj-lt"/>
              </a:rPr>
              <a:t>ve</a:t>
            </a:r>
            <a:r>
              <a:rPr lang="de-DE" sz="2800" dirty="0">
                <a:latin typeface="+mj-lt"/>
              </a:rPr>
              <a:t> </a:t>
            </a:r>
            <a:r>
              <a:rPr lang="de-DE" sz="2800" dirty="0" err="1">
                <a:latin typeface="+mj-lt"/>
              </a:rPr>
              <a:t>ağaç</a:t>
            </a:r>
            <a:r>
              <a:rPr lang="de-DE" sz="2800" dirty="0">
                <a:latin typeface="+mj-lt"/>
              </a:rPr>
              <a:t> </a:t>
            </a:r>
            <a:r>
              <a:rPr lang="de-DE" sz="2800" dirty="0" err="1">
                <a:latin typeface="+mj-lt"/>
              </a:rPr>
              <a:t>ürünleri</a:t>
            </a:r>
            <a:r>
              <a:rPr lang="de-DE" sz="2800" dirty="0">
                <a:latin typeface="+mj-lt"/>
              </a:rPr>
              <a:t> </a:t>
            </a:r>
            <a:r>
              <a:rPr lang="de-DE" sz="2800" dirty="0" err="1">
                <a:latin typeface="+mj-lt"/>
              </a:rPr>
              <a:t>kullanılarak</a:t>
            </a:r>
            <a:r>
              <a:rPr lang="de-DE" sz="2800" dirty="0">
                <a:latin typeface="+mj-lt"/>
              </a:rPr>
              <a:t> 50 </a:t>
            </a:r>
            <a:r>
              <a:rPr lang="de-DE" sz="2800" dirty="0" smtClean="0">
                <a:latin typeface="+mj-lt"/>
              </a:rPr>
              <a:t>m</a:t>
            </a:r>
            <a:r>
              <a:rPr lang="tr-TR" sz="2800" dirty="0" smtClean="0">
                <a:latin typeface="+mj-lt"/>
              </a:rPr>
              <a:t>³</a:t>
            </a:r>
            <a:r>
              <a:rPr lang="de-DE" sz="2800" dirty="0" smtClean="0">
                <a:latin typeface="+mj-lt"/>
              </a:rPr>
              <a:t>/</a:t>
            </a:r>
            <a:r>
              <a:rPr lang="de-DE" sz="2800" dirty="0" err="1" smtClean="0">
                <a:latin typeface="+mj-lt"/>
              </a:rPr>
              <a:t>ay</a:t>
            </a:r>
            <a:r>
              <a:rPr lang="de-DE" sz="2800" dirty="0" smtClean="0">
                <a:latin typeface="+mj-lt"/>
              </a:rPr>
              <a:t> </a:t>
            </a:r>
            <a:r>
              <a:rPr lang="de-DE" sz="2800" dirty="0" err="1">
                <a:latin typeface="+mj-lt"/>
              </a:rPr>
              <a:t>ve</a:t>
            </a:r>
            <a:r>
              <a:rPr lang="de-DE" sz="2800" dirty="0">
                <a:latin typeface="+mj-lt"/>
              </a:rPr>
              <a:t> </a:t>
            </a:r>
            <a:r>
              <a:rPr lang="de-DE" sz="2800" dirty="0" err="1">
                <a:latin typeface="+mj-lt"/>
              </a:rPr>
              <a:t>daha</a:t>
            </a:r>
            <a:r>
              <a:rPr lang="de-DE" sz="2800" dirty="0">
                <a:latin typeface="+mj-lt"/>
              </a:rPr>
              <a:t> </a:t>
            </a:r>
            <a:r>
              <a:rPr lang="de-DE" sz="2800" dirty="0" err="1">
                <a:latin typeface="+mj-lt"/>
              </a:rPr>
              <a:t>fazla</a:t>
            </a:r>
            <a:r>
              <a:rPr lang="de-DE" sz="2800" dirty="0">
                <a:latin typeface="+mj-lt"/>
              </a:rPr>
              <a:t> </a:t>
            </a:r>
            <a:r>
              <a:rPr lang="de-DE" sz="2800" dirty="0" err="1">
                <a:latin typeface="+mj-lt"/>
              </a:rPr>
              <a:t>kapasitede</a:t>
            </a:r>
            <a:r>
              <a:rPr lang="de-DE" sz="2800" dirty="0">
                <a:latin typeface="+mj-lt"/>
              </a:rPr>
              <a:t> </a:t>
            </a:r>
            <a:r>
              <a:rPr lang="de-DE" sz="2800" dirty="0" err="1">
                <a:latin typeface="+mj-lt"/>
              </a:rPr>
              <a:t>sunta</a:t>
            </a:r>
            <a:r>
              <a:rPr lang="de-DE" sz="2800" dirty="0">
                <a:latin typeface="+mj-lt"/>
              </a:rPr>
              <a:t> </a:t>
            </a:r>
            <a:r>
              <a:rPr lang="de-DE" sz="2800" dirty="0" err="1">
                <a:latin typeface="+mj-lt"/>
              </a:rPr>
              <a:t>ve</a:t>
            </a:r>
            <a:r>
              <a:rPr lang="de-DE" sz="2800" dirty="0">
                <a:latin typeface="+mj-lt"/>
              </a:rPr>
              <a:t> </a:t>
            </a:r>
            <a:r>
              <a:rPr lang="de-DE" sz="2800" dirty="0" err="1">
                <a:latin typeface="+mj-lt"/>
              </a:rPr>
              <a:t>benzeri</a:t>
            </a:r>
            <a:r>
              <a:rPr lang="de-DE" sz="2800" dirty="0">
                <a:latin typeface="+mj-lt"/>
              </a:rPr>
              <a:t> </a:t>
            </a:r>
            <a:r>
              <a:rPr lang="de-DE" sz="2800" dirty="0" err="1">
                <a:latin typeface="+mj-lt"/>
              </a:rPr>
              <a:t>malzemeleri</a:t>
            </a:r>
            <a:r>
              <a:rPr lang="de-DE" sz="2800" dirty="0">
                <a:latin typeface="+mj-lt"/>
              </a:rPr>
              <a:t> </a:t>
            </a:r>
            <a:r>
              <a:rPr lang="de-DE" sz="2800" dirty="0" err="1">
                <a:latin typeface="+mj-lt"/>
              </a:rPr>
              <a:t>üreten</a:t>
            </a:r>
            <a:r>
              <a:rPr lang="de-DE" sz="2800" dirty="0">
                <a:latin typeface="+mj-lt"/>
              </a:rPr>
              <a:t> </a:t>
            </a:r>
            <a:r>
              <a:rPr lang="de-DE" sz="2800" dirty="0" err="1">
                <a:latin typeface="+mj-lt"/>
              </a:rPr>
              <a:t>tesisler</a:t>
            </a:r>
            <a:r>
              <a:rPr lang="de-DE" sz="2800" dirty="0">
                <a:latin typeface="+mj-lt"/>
              </a:rPr>
              <a:t>.</a:t>
            </a:r>
            <a:endParaRPr lang="tr-TR" sz="2800" dirty="0" smtClean="0">
              <a:latin typeface="Calibri" pitchFamily="34" charset="0"/>
            </a:endParaRPr>
          </a:p>
          <a:p>
            <a:pPr algn="just">
              <a:buNone/>
            </a:pPr>
            <a:r>
              <a:rPr lang="tr-TR" sz="2800" dirty="0">
                <a:latin typeface="Calibri" pitchFamily="34" charset="0"/>
              </a:rPr>
              <a:t>	</a:t>
            </a:r>
            <a:r>
              <a:rPr lang="tr-TR" sz="2800" dirty="0" smtClean="0">
                <a:latin typeface="Calibri" pitchFamily="34" charset="0"/>
              </a:rPr>
              <a:t>kapsamında emisyon konulu çevre iznine tabidir. </a:t>
            </a:r>
            <a:endParaRPr lang="tr-TR" sz="2800" b="1" dirty="0" smtClean="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1640038"/>
            <a:ext cx="7143800" cy="564826"/>
          </a:xfrm>
          <a:solidFill>
            <a:schemeClr val="accent1">
              <a:lumMod val="40000"/>
              <a:lumOff val="60000"/>
            </a:schemeClr>
          </a:solidFill>
        </p:spPr>
        <p:txBody>
          <a:bodyPr/>
          <a:lstStyle/>
          <a:p>
            <a:pPr lvl="0">
              <a:buNone/>
            </a:pPr>
            <a:r>
              <a:rPr lang="tr-TR" sz="2800" dirty="0" smtClean="0">
                <a:latin typeface="Calibri" pitchFamily="34" charset="0"/>
                <a:ea typeface="Times New Roman" pitchFamily="18" charset="0"/>
                <a:cs typeface="Arial" pitchFamily="34" charset="0"/>
              </a:rPr>
              <a:t>1.Çevre Danışmanlık Sözleşmesinin İmzalanması</a:t>
            </a:r>
            <a:endParaRPr lang="tr-TR" sz="2800" dirty="0" smtClean="0">
              <a:latin typeface="Calibri" pitchFamily="34" charset="0"/>
              <a:cs typeface="Arial" pitchFamily="34" charset="0"/>
            </a:endParaRPr>
          </a:p>
          <a:p>
            <a:pPr>
              <a:buNone/>
            </a:pPr>
            <a:endParaRPr lang="tr-TR" dirty="0"/>
          </a:p>
        </p:txBody>
      </p:sp>
      <p:sp>
        <p:nvSpPr>
          <p:cNvPr id="4" name="1 Başlık"/>
          <p:cNvSpPr>
            <a:spLocks noGrp="1"/>
          </p:cNvSpPr>
          <p:nvPr>
            <p:ph type="title"/>
          </p:nvPr>
        </p:nvSpPr>
        <p:spPr>
          <a:xfrm>
            <a:off x="158824" y="375423"/>
            <a:ext cx="8229600" cy="1253377"/>
          </a:xfrm>
        </p:spPr>
        <p:txBody>
          <a:bodyPr>
            <a:normAutofit fontScale="90000"/>
          </a:bodyPr>
          <a:lstStyle/>
          <a:p>
            <a:pPr algn="ctr"/>
            <a:r>
              <a:rPr lang="tr-TR" dirty="0"/>
              <a:t>Çevre İzni veya Çevre İzin ve Lisansı Süreci</a:t>
            </a:r>
          </a:p>
        </p:txBody>
      </p:sp>
      <p:sp>
        <p:nvSpPr>
          <p:cNvPr id="5" name="4 Dikdörtgen"/>
          <p:cNvSpPr/>
          <p:nvPr/>
        </p:nvSpPr>
        <p:spPr>
          <a:xfrm>
            <a:off x="714348" y="2330877"/>
            <a:ext cx="7143800" cy="954107"/>
          </a:xfrm>
          <a:prstGeom prst="rect">
            <a:avLst/>
          </a:prstGeom>
          <a:solidFill>
            <a:schemeClr val="accent1">
              <a:lumMod val="40000"/>
              <a:lumOff val="60000"/>
            </a:schemeClr>
          </a:solidFill>
        </p:spPr>
        <p:txBody>
          <a:bodyPr wrap="square">
            <a:spAutoFit/>
          </a:bodyPr>
          <a:lstStyle/>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2.Tesisin Çevre ve Şehircilik Bakanlığı</a:t>
            </a:r>
          </a:p>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Yazılım </a:t>
            </a:r>
            <a:r>
              <a:rPr lang="tr-TR" sz="2800" dirty="0" err="1" smtClean="0">
                <a:latin typeface="Calibri" pitchFamily="34" charset="0"/>
                <a:ea typeface="Times New Roman" pitchFamily="18" charset="0"/>
                <a:cs typeface="Arial" pitchFamily="34" charset="0"/>
              </a:rPr>
              <a:t>Portalına</a:t>
            </a:r>
            <a:r>
              <a:rPr lang="tr-TR" sz="2800" dirty="0" smtClean="0">
                <a:latin typeface="Calibri" pitchFamily="34" charset="0"/>
                <a:ea typeface="Times New Roman" pitchFamily="18" charset="0"/>
                <a:cs typeface="Arial" pitchFamily="34" charset="0"/>
              </a:rPr>
              <a:t> Eklenmesi</a:t>
            </a:r>
            <a:endParaRPr lang="tr-TR" sz="2800" dirty="0" smtClean="0">
              <a:latin typeface="Calibri" pitchFamily="34" charset="0"/>
              <a:cs typeface="Arial" pitchFamily="34" charset="0"/>
            </a:endParaRPr>
          </a:p>
        </p:txBody>
      </p:sp>
      <p:sp>
        <p:nvSpPr>
          <p:cNvPr id="6" name="5 Dikdörtgen"/>
          <p:cNvSpPr/>
          <p:nvPr/>
        </p:nvSpPr>
        <p:spPr>
          <a:xfrm>
            <a:off x="714348" y="3409836"/>
            <a:ext cx="7143800" cy="523220"/>
          </a:xfrm>
          <a:prstGeom prst="rect">
            <a:avLst/>
          </a:prstGeom>
          <a:solidFill>
            <a:schemeClr val="accent1">
              <a:lumMod val="40000"/>
              <a:lumOff val="60000"/>
            </a:schemeClr>
          </a:solidFill>
        </p:spPr>
        <p:txBody>
          <a:bodyPr wrap="square">
            <a:spAutoFit/>
          </a:bodyPr>
          <a:lstStyle/>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3.Tesise Çevre Görevlisinin Atanması</a:t>
            </a:r>
            <a:endParaRPr lang="tr-TR" sz="2800" dirty="0" smtClean="0">
              <a:latin typeface="Calibri" pitchFamily="34" charset="0"/>
              <a:cs typeface="Arial" pitchFamily="34" charset="0"/>
            </a:endParaRPr>
          </a:p>
        </p:txBody>
      </p:sp>
      <p:sp>
        <p:nvSpPr>
          <p:cNvPr id="7" name="6 Dikdörtgen"/>
          <p:cNvSpPr/>
          <p:nvPr/>
        </p:nvSpPr>
        <p:spPr>
          <a:xfrm>
            <a:off x="714348" y="4077072"/>
            <a:ext cx="7143800" cy="954107"/>
          </a:xfrm>
          <a:prstGeom prst="rect">
            <a:avLst/>
          </a:prstGeom>
          <a:solidFill>
            <a:schemeClr val="accent1">
              <a:lumMod val="40000"/>
              <a:lumOff val="60000"/>
            </a:schemeClr>
          </a:solidFill>
        </p:spPr>
        <p:txBody>
          <a:bodyPr wrap="square">
            <a:spAutoFit/>
          </a:bodyPr>
          <a:lstStyle/>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4.Çevre ve Şehircilik İl Müdürlüğü</a:t>
            </a:r>
          </a:p>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Uygunluk Yazısının Alınması</a:t>
            </a:r>
            <a:endParaRPr lang="tr-TR" sz="2800" dirty="0" smtClean="0">
              <a:latin typeface="Calibri" pitchFamily="34" charset="0"/>
              <a:cs typeface="Arial" pitchFamily="34" charset="0"/>
            </a:endParaRPr>
          </a:p>
        </p:txBody>
      </p:sp>
      <p:sp>
        <p:nvSpPr>
          <p:cNvPr id="8" name="7 Dikdörtgen"/>
          <p:cNvSpPr/>
          <p:nvPr/>
        </p:nvSpPr>
        <p:spPr>
          <a:xfrm>
            <a:off x="0" y="5085184"/>
            <a:ext cx="9144000" cy="1384995"/>
          </a:xfrm>
          <a:prstGeom prst="rect">
            <a:avLst/>
          </a:prstGeom>
          <a:noFill/>
        </p:spPr>
        <p:txBody>
          <a:bodyPr wrap="square">
            <a:spAutoFit/>
          </a:bodyPr>
          <a:lstStyle/>
          <a:p>
            <a:pPr lvl="0" algn="just"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Not:Bu aşamada Çevre ve Şehircilik İl Müdürlüğü’nden ilgili personeller tesiste fiziki şartların sağlanıp sağlanmadığı konusunda denetleme yapmaktadır. </a:t>
            </a:r>
            <a:endParaRPr lang="tr-TR" sz="2800" dirty="0" smtClean="0">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7158" y="2046327"/>
            <a:ext cx="8572560" cy="2246769"/>
          </a:xfrm>
          <a:prstGeom prst="rect">
            <a:avLst/>
          </a:prstGeom>
          <a:solidFill>
            <a:schemeClr val="accent1">
              <a:lumMod val="40000"/>
              <a:lumOff val="60000"/>
            </a:schemeClr>
          </a:solidFill>
        </p:spPr>
        <p:txBody>
          <a:bodyPr wrap="square">
            <a:spAutoFit/>
          </a:bodyPr>
          <a:lstStyle/>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5.Yönetmelikte Belirtilen Ortak ve Özel Belgelerin Derlenmesi (ÇED Görüşü, Ticaret Sicil Gazeteleri, Kapasite Raporu, Yapı Kullanma İzin Belgesi, İşletme Belgesine Esas Görüş, İmza </a:t>
            </a:r>
            <a:r>
              <a:rPr lang="tr-TR" sz="2800" dirty="0" err="1" smtClean="0">
                <a:latin typeface="Calibri" pitchFamily="34" charset="0"/>
                <a:ea typeface="Times New Roman" pitchFamily="18" charset="0"/>
                <a:cs typeface="Arial" pitchFamily="34" charset="0"/>
              </a:rPr>
              <a:t>Sirküsü</a:t>
            </a:r>
            <a:r>
              <a:rPr lang="tr-TR" sz="2800" dirty="0" smtClean="0">
                <a:latin typeface="Calibri" pitchFamily="34" charset="0"/>
                <a:ea typeface="Times New Roman" pitchFamily="18" charset="0"/>
                <a:cs typeface="Arial" pitchFamily="34" charset="0"/>
              </a:rPr>
              <a:t>, Mülkiyet Belgesi, Kanal Bağlantı Yazısı, Gürültü Görüş Yazısı vb.)</a:t>
            </a:r>
            <a:endParaRPr lang="tr-TR" sz="2800" dirty="0" smtClean="0">
              <a:latin typeface="Calibri" pitchFamily="34" charset="0"/>
              <a:cs typeface="Arial" pitchFamily="34" charset="0"/>
            </a:endParaRPr>
          </a:p>
        </p:txBody>
      </p:sp>
      <p:sp>
        <p:nvSpPr>
          <p:cNvPr id="5" name="1 Başlık"/>
          <p:cNvSpPr>
            <a:spLocks noGrp="1"/>
          </p:cNvSpPr>
          <p:nvPr>
            <p:ph type="title"/>
          </p:nvPr>
        </p:nvSpPr>
        <p:spPr>
          <a:xfrm>
            <a:off x="285720" y="665471"/>
            <a:ext cx="8678768" cy="1323369"/>
          </a:xfrm>
        </p:spPr>
        <p:txBody>
          <a:bodyPr>
            <a:normAutofit fontScale="90000"/>
          </a:bodyPr>
          <a:lstStyle/>
          <a:p>
            <a:pPr algn="ctr"/>
            <a:r>
              <a:rPr lang="tr-TR" dirty="0"/>
              <a:t>Çevre İzni veya Çevre İzin ve Lisansı Süreci</a:t>
            </a:r>
          </a:p>
        </p:txBody>
      </p:sp>
      <p:sp>
        <p:nvSpPr>
          <p:cNvPr id="6" name="5 Dikdörtgen"/>
          <p:cNvSpPr/>
          <p:nvPr/>
        </p:nvSpPr>
        <p:spPr>
          <a:xfrm>
            <a:off x="357158" y="4437112"/>
            <a:ext cx="8572560" cy="523220"/>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6. İnternet Üzerinden Başvurunun Yapılması</a:t>
            </a:r>
            <a:endParaRPr lang="tr-TR" sz="2800" dirty="0">
              <a:latin typeface="Calibri" pitchFamily="34" charset="0"/>
            </a:endParaRPr>
          </a:p>
        </p:txBody>
      </p:sp>
      <p:sp>
        <p:nvSpPr>
          <p:cNvPr id="7" name="6 Dikdörtgen"/>
          <p:cNvSpPr/>
          <p:nvPr/>
        </p:nvSpPr>
        <p:spPr>
          <a:xfrm>
            <a:off x="357158" y="5138028"/>
            <a:ext cx="8572560" cy="523220"/>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7.Belge Harcının Yatırılması</a:t>
            </a:r>
            <a:endParaRPr lang="tr-TR" sz="2800" dirty="0">
              <a:latin typeface="Calibri" pitchFamily="34" charset="0"/>
            </a:endParaRPr>
          </a:p>
        </p:txBody>
      </p:sp>
      <p:sp>
        <p:nvSpPr>
          <p:cNvPr id="8" name="7 Dikdörtgen"/>
          <p:cNvSpPr/>
          <p:nvPr/>
        </p:nvSpPr>
        <p:spPr>
          <a:xfrm>
            <a:off x="357158" y="5786100"/>
            <a:ext cx="8501122" cy="523220"/>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8.Geçici Faaliyet Belgesinin Alınması (GFB)</a:t>
            </a:r>
            <a:endParaRPr lang="tr-TR" sz="2800" dirty="0">
              <a:latin typeface="Calibri" pitchFamily="34" charset="0"/>
            </a:endParaRPr>
          </a:p>
        </p:txBody>
      </p:sp>
      <p:sp>
        <p:nvSpPr>
          <p:cNvPr id="2" name="Oval 1"/>
          <p:cNvSpPr/>
          <p:nvPr/>
        </p:nvSpPr>
        <p:spPr>
          <a:xfrm>
            <a:off x="1259632" y="5526706"/>
            <a:ext cx="6768752" cy="998638"/>
          </a:xfrm>
          <a:prstGeom prst="ellipse">
            <a:avLst/>
          </a:prstGeom>
          <a:solidFill>
            <a:schemeClr val="accent1">
              <a:alpha val="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79512" y="571479"/>
            <a:ext cx="8607330" cy="1399358"/>
          </a:xfrm>
        </p:spPr>
        <p:txBody>
          <a:bodyPr>
            <a:normAutofit fontScale="90000"/>
          </a:bodyPr>
          <a:lstStyle/>
          <a:p>
            <a:pPr algn="ctr"/>
            <a:r>
              <a:rPr lang="tr-TR" dirty="0" smtClean="0"/>
              <a:t>Çevre İzni veya Çevre İzin ve Lisansı Süreci</a:t>
            </a:r>
            <a:endParaRPr lang="tr-TR" dirty="0"/>
          </a:p>
        </p:txBody>
      </p:sp>
      <p:sp>
        <p:nvSpPr>
          <p:cNvPr id="5" name="4 Dikdörtgen"/>
          <p:cNvSpPr/>
          <p:nvPr/>
        </p:nvSpPr>
        <p:spPr>
          <a:xfrm>
            <a:off x="285720" y="1970837"/>
            <a:ext cx="8286808" cy="954107"/>
          </a:xfrm>
          <a:prstGeom prst="rect">
            <a:avLst/>
          </a:prstGeom>
          <a:solidFill>
            <a:schemeClr val="accent1">
              <a:lumMod val="40000"/>
              <a:lumOff val="60000"/>
            </a:schemeClr>
          </a:solidFill>
        </p:spPr>
        <p:txBody>
          <a:bodyPr wrap="square">
            <a:spAutoFit/>
          </a:bodyPr>
          <a:lstStyle/>
          <a:p>
            <a:pPr lvl="0" algn="ctr"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9.Emisyon Ölçümlerinin Yaptırılması, </a:t>
            </a:r>
            <a:r>
              <a:rPr lang="tr-TR" sz="2800" dirty="0" err="1" smtClean="0">
                <a:latin typeface="Calibri" pitchFamily="34" charset="0"/>
                <a:ea typeface="Times New Roman" pitchFamily="18" charset="0"/>
                <a:cs typeface="Arial" pitchFamily="34" charset="0"/>
              </a:rPr>
              <a:t>Atıksu</a:t>
            </a:r>
            <a:r>
              <a:rPr lang="tr-TR" sz="2800" dirty="0" smtClean="0">
                <a:latin typeface="Calibri" pitchFamily="34" charset="0"/>
                <a:ea typeface="Times New Roman" pitchFamily="18" charset="0"/>
                <a:cs typeface="Arial" pitchFamily="34" charset="0"/>
              </a:rPr>
              <a:t> Analizlerinin Yaptırılması</a:t>
            </a:r>
            <a:endParaRPr lang="tr-TR" sz="2800" dirty="0" smtClean="0">
              <a:latin typeface="Calibri" pitchFamily="34" charset="0"/>
              <a:cs typeface="Arial" pitchFamily="34" charset="0"/>
            </a:endParaRPr>
          </a:p>
        </p:txBody>
      </p:sp>
      <p:sp>
        <p:nvSpPr>
          <p:cNvPr id="6" name="5 Dikdörtgen"/>
          <p:cNvSpPr/>
          <p:nvPr/>
        </p:nvSpPr>
        <p:spPr>
          <a:xfrm>
            <a:off x="285720" y="3050957"/>
            <a:ext cx="8286808" cy="954107"/>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10. Çevre ve Şehircilik İl Müdürlüğü’nden Valilik Tespit Raporunun Alınması</a:t>
            </a:r>
            <a:endParaRPr lang="tr-TR" sz="2800" dirty="0">
              <a:latin typeface="Calibri" pitchFamily="34" charset="0"/>
            </a:endParaRPr>
          </a:p>
        </p:txBody>
      </p:sp>
      <p:sp>
        <p:nvSpPr>
          <p:cNvPr id="7" name="6 Dikdörtgen"/>
          <p:cNvSpPr/>
          <p:nvPr/>
        </p:nvSpPr>
        <p:spPr>
          <a:xfrm>
            <a:off x="285720" y="4149080"/>
            <a:ext cx="8286808" cy="523220"/>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11.İnternet Üzerinden Başvurunun Yapılması</a:t>
            </a:r>
            <a:endParaRPr lang="tr-TR" sz="2800" dirty="0">
              <a:latin typeface="Calibri" pitchFamily="34" charset="0"/>
            </a:endParaRPr>
          </a:p>
        </p:txBody>
      </p:sp>
      <p:sp>
        <p:nvSpPr>
          <p:cNvPr id="8" name="7 Dikdörtgen"/>
          <p:cNvSpPr/>
          <p:nvPr/>
        </p:nvSpPr>
        <p:spPr>
          <a:xfrm>
            <a:off x="285720" y="4849996"/>
            <a:ext cx="8286808" cy="523220"/>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12.Belge Harcının Yatırılması</a:t>
            </a:r>
            <a:endParaRPr lang="tr-TR" sz="2800" dirty="0">
              <a:latin typeface="Calibri" pitchFamily="34" charset="0"/>
            </a:endParaRPr>
          </a:p>
        </p:txBody>
      </p:sp>
      <p:sp>
        <p:nvSpPr>
          <p:cNvPr id="9" name="8 Dikdörtgen"/>
          <p:cNvSpPr/>
          <p:nvPr/>
        </p:nvSpPr>
        <p:spPr>
          <a:xfrm>
            <a:off x="285720" y="5498068"/>
            <a:ext cx="8286807" cy="523220"/>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ea typeface="Times New Roman" pitchFamily="18" charset="0"/>
                <a:cs typeface="Arial" pitchFamily="34" charset="0"/>
              </a:rPr>
              <a:t>13.Çevre İzni/Lisansının Alınması</a:t>
            </a:r>
            <a:endParaRPr lang="tr-TR"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fontAlgn="base">
              <a:spcAft>
                <a:spcPct val="0"/>
              </a:spcAft>
            </a:pPr>
            <a:r>
              <a:rPr lang="tr-TR" sz="2800" dirty="0" smtClean="0">
                <a:latin typeface="Calibri" pitchFamily="34" charset="0"/>
              </a:rPr>
              <a:t>Tesislerde bulunan bacaların boyları uygun mu?</a:t>
            </a:r>
          </a:p>
          <a:p>
            <a:pPr lvl="0" fontAlgn="base">
              <a:spcAft>
                <a:spcPct val="0"/>
              </a:spcAft>
            </a:pPr>
            <a:r>
              <a:rPr lang="tr-TR" sz="2800" dirty="0" smtClean="0">
                <a:latin typeface="Calibri" pitchFamily="34" charset="0"/>
              </a:rPr>
              <a:t>Havalandırma sistemi var mı?</a:t>
            </a:r>
          </a:p>
          <a:p>
            <a:pPr lvl="0" fontAlgn="base">
              <a:spcAft>
                <a:spcPct val="0"/>
              </a:spcAft>
            </a:pPr>
            <a:r>
              <a:rPr lang="tr-TR" sz="2800" dirty="0" smtClean="0">
                <a:latin typeface="Calibri" pitchFamily="34" charset="0"/>
              </a:rPr>
              <a:t>Atık alanı var mı?</a:t>
            </a:r>
          </a:p>
          <a:p>
            <a:pPr lvl="0" fontAlgn="base">
              <a:spcAft>
                <a:spcPct val="0"/>
              </a:spcAft>
            </a:pPr>
            <a:r>
              <a:rPr lang="tr-TR" sz="2800" dirty="0" smtClean="0">
                <a:latin typeface="Calibri" pitchFamily="34" charset="0"/>
              </a:rPr>
              <a:t>Evsel </a:t>
            </a:r>
            <a:r>
              <a:rPr lang="tr-TR" sz="2800" dirty="0" err="1" smtClean="0">
                <a:latin typeface="Calibri" pitchFamily="34" charset="0"/>
              </a:rPr>
              <a:t>atıksu</a:t>
            </a:r>
            <a:r>
              <a:rPr lang="tr-TR" sz="2800" dirty="0" smtClean="0">
                <a:latin typeface="Calibri" pitchFamily="34" charset="0"/>
              </a:rPr>
              <a:t> nasıl bertaraf ediliyor?</a:t>
            </a:r>
          </a:p>
          <a:p>
            <a:pPr lvl="0" fontAlgn="base">
              <a:spcAft>
                <a:spcPct val="0"/>
              </a:spcAft>
            </a:pPr>
            <a:r>
              <a:rPr lang="tr-TR" sz="2800" dirty="0" smtClean="0">
                <a:latin typeface="Calibri" pitchFamily="34" charset="0"/>
              </a:rPr>
              <a:t>Endüstriyel </a:t>
            </a:r>
            <a:r>
              <a:rPr lang="tr-TR" sz="2800" dirty="0" err="1" smtClean="0">
                <a:latin typeface="Calibri" pitchFamily="34" charset="0"/>
              </a:rPr>
              <a:t>atıksu</a:t>
            </a:r>
            <a:r>
              <a:rPr lang="tr-TR" sz="2800" dirty="0" smtClean="0">
                <a:latin typeface="Calibri" pitchFamily="34" charset="0"/>
              </a:rPr>
              <a:t> var mı?</a:t>
            </a:r>
          </a:p>
          <a:p>
            <a:endParaRPr lang="tr-TR" dirty="0"/>
          </a:p>
        </p:txBody>
      </p:sp>
      <p:sp>
        <p:nvSpPr>
          <p:cNvPr id="4" name="1 Başlık"/>
          <p:cNvSpPr>
            <a:spLocks noGrp="1"/>
          </p:cNvSpPr>
          <p:nvPr>
            <p:ph type="title"/>
          </p:nvPr>
        </p:nvSpPr>
        <p:spPr>
          <a:xfrm>
            <a:off x="457200" y="704088"/>
            <a:ext cx="8229600" cy="852704"/>
          </a:xfrm>
        </p:spPr>
        <p:txBody>
          <a:bodyPr/>
          <a:lstStyle/>
          <a:p>
            <a:pPr algn="ctr"/>
            <a:r>
              <a:rPr lang="tr-TR" dirty="0" smtClean="0"/>
              <a:t>FİZİKİ ŞARTLAR</a:t>
            </a:r>
            <a:endParaRPr lang="tr-TR"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42910" y="571480"/>
            <a:ext cx="7786742" cy="1631216"/>
          </a:xfrm>
          <a:prstGeom prst="rect">
            <a:avLst/>
          </a:prstGeom>
          <a:noFill/>
        </p:spPr>
        <p:txBody>
          <a:bodyPr wrap="square">
            <a:spAutoFit/>
          </a:bodyPr>
          <a:lstStyle/>
          <a:p>
            <a:pPr algn="ctr"/>
            <a:r>
              <a:rPr lang="tr-TR" sz="5000" dirty="0" smtClean="0">
                <a:solidFill>
                  <a:srgbClr val="0F5771"/>
                </a:solidFill>
                <a:latin typeface="+mj-lt"/>
              </a:rPr>
              <a:t>ÇEVRE İZİN/LİSANSI BAŞVURU ŞEKLİ</a:t>
            </a:r>
            <a:endParaRPr lang="tr-TR" sz="5000" dirty="0">
              <a:solidFill>
                <a:srgbClr val="0F5771"/>
              </a:solidFill>
              <a:latin typeface="+mj-lt"/>
            </a:endParaRPr>
          </a:p>
        </p:txBody>
      </p:sp>
      <p:sp>
        <p:nvSpPr>
          <p:cNvPr id="5" name="4 Dikdörtgen"/>
          <p:cNvSpPr/>
          <p:nvPr/>
        </p:nvSpPr>
        <p:spPr>
          <a:xfrm>
            <a:off x="642910" y="2143116"/>
            <a:ext cx="7929618" cy="523220"/>
          </a:xfrm>
          <a:prstGeom prst="rect">
            <a:avLst/>
          </a:prstGeom>
          <a:solidFill>
            <a:schemeClr val="accent1">
              <a:lumMod val="40000"/>
              <a:lumOff val="60000"/>
            </a:schemeClr>
          </a:solidFill>
        </p:spPr>
        <p:txBody>
          <a:bodyPr wrap="square">
            <a:spAutoFit/>
          </a:bodyPr>
          <a:lstStyle/>
          <a:p>
            <a:pPr marL="0" lvl="1">
              <a:spcBef>
                <a:spcPts val="500"/>
              </a:spcBef>
              <a:buClr>
                <a:srgbClr val="BBE0E3"/>
              </a:buClr>
              <a:buSzPct val="6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800" dirty="0" smtClean="0">
                <a:latin typeface="Calibri" pitchFamily="34" charset="0"/>
              </a:rPr>
              <a:t>http://izinlisans.cevre.gov.tr/Yetki/KullaniciGiris.aspx</a:t>
            </a:r>
            <a:endParaRPr lang="tr-TR" sz="2800" dirty="0">
              <a:latin typeface="Calibri" pitchFamily="34" charset="0"/>
            </a:endParaRPr>
          </a:p>
        </p:txBody>
      </p:sp>
      <p:pic>
        <p:nvPicPr>
          <p:cNvPr id="6" name="Picture 1"/>
          <p:cNvPicPr>
            <a:picLocks noChangeAspect="1" noChangeArrowheads="1"/>
          </p:cNvPicPr>
          <p:nvPr/>
        </p:nvPicPr>
        <p:blipFill>
          <a:blip r:embed="rId2" cstate="print"/>
          <a:srcRect/>
          <a:stretch>
            <a:fillRect/>
          </a:stretch>
        </p:blipFill>
        <p:spPr bwMode="auto">
          <a:xfrm>
            <a:off x="2786050" y="2714620"/>
            <a:ext cx="5381625" cy="2324100"/>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928662" y="3000372"/>
            <a:ext cx="1676400" cy="1484329"/>
          </a:xfrm>
          <a:prstGeom prst="rect">
            <a:avLst/>
          </a:prstGeom>
          <a:noFill/>
          <a:ln w="9525">
            <a:noFill/>
            <a:round/>
            <a:headEnd/>
            <a:tailEnd/>
          </a:ln>
          <a:effectLst>
            <a:outerShdw dist="139498" dir="2700000" algn="ctr" rotWithShape="0">
              <a:srgbClr val="333333">
                <a:alpha val="65019"/>
              </a:srgbClr>
            </a:outerShdw>
          </a:effectLst>
        </p:spPr>
      </p:pic>
      <p:sp>
        <p:nvSpPr>
          <p:cNvPr id="8" name="7 Dikdörtgen"/>
          <p:cNvSpPr/>
          <p:nvPr/>
        </p:nvSpPr>
        <p:spPr>
          <a:xfrm>
            <a:off x="3428992" y="5143512"/>
            <a:ext cx="1857388" cy="1384995"/>
          </a:xfrm>
          <a:prstGeom prst="rect">
            <a:avLst/>
          </a:prstGeom>
          <a:solidFill>
            <a:schemeClr val="accent1">
              <a:lumMod val="40000"/>
              <a:lumOff val="60000"/>
            </a:schemeClr>
          </a:solidFill>
        </p:spPr>
        <p:txBody>
          <a:bodyPr wrap="square">
            <a:spAutoFit/>
          </a:bodyPr>
          <a:lstStyle/>
          <a:p>
            <a:pPr algn="ctr"/>
            <a:r>
              <a:rPr lang="tr-TR" sz="2800" dirty="0" smtClean="0">
                <a:latin typeface="Calibri" pitchFamily="34" charset="0"/>
              </a:rPr>
              <a:t>ONAY için elektronik imza</a:t>
            </a:r>
            <a:endParaRPr lang="tr-TR" sz="2800" dirty="0">
              <a:latin typeface="Calibri"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32650"/>
            <a:ext cx="8072462" cy="1439028"/>
          </a:xfrm>
        </p:spPr>
        <p:txBody>
          <a:bodyPr>
            <a:noAutofit/>
          </a:bodyPr>
          <a:lstStyle/>
          <a:p>
            <a:pPr algn="ctr"/>
            <a:r>
              <a:rPr lang="tr-TR" dirty="0" smtClean="0">
                <a:solidFill>
                  <a:schemeClr val="accent2">
                    <a:lumMod val="75000"/>
                  </a:schemeClr>
                </a:solidFill>
                <a:effectLst>
                  <a:outerShdw blurRad="38100" dist="38100" dir="2700000" algn="tl">
                    <a:srgbClr val="C0C0C0"/>
                  </a:outerShdw>
                </a:effectLst>
                <a:ea typeface="+mn-ea"/>
                <a:cs typeface="Arial" charset="0"/>
              </a:rPr>
              <a:t>GEÇİCİ FAALİYET BELGESİNİN VERİLMESİ</a:t>
            </a:r>
          </a:p>
        </p:txBody>
      </p:sp>
      <p:sp>
        <p:nvSpPr>
          <p:cNvPr id="4" name="3 Komut Düğmesi: Özel">
            <a:hlinkClick r:id="" action="ppaction://noaction" highlightClick="1"/>
          </p:cNvPr>
          <p:cNvSpPr/>
          <p:nvPr/>
        </p:nvSpPr>
        <p:spPr>
          <a:xfrm>
            <a:off x="2428860" y="2357430"/>
            <a:ext cx="2643206"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mj-lt"/>
              </a:rPr>
              <a:t>ÇEVRE İZNİ/LİSANSINA TABİ  BİR TESİS</a:t>
            </a:r>
            <a:endParaRPr lang="tr-TR" dirty="0">
              <a:solidFill>
                <a:schemeClr val="tx1"/>
              </a:solidFill>
              <a:latin typeface="+mj-lt"/>
            </a:endParaRPr>
          </a:p>
        </p:txBody>
      </p:sp>
      <p:sp>
        <p:nvSpPr>
          <p:cNvPr id="5" name="4 Komut Düğmesi: Özel">
            <a:hlinkClick r:id="" action="ppaction://noaction" highlightClick="1"/>
          </p:cNvPr>
          <p:cNvSpPr/>
          <p:nvPr/>
        </p:nvSpPr>
        <p:spPr>
          <a:xfrm>
            <a:off x="2500298" y="3571876"/>
            <a:ext cx="2643206"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mj-lt"/>
              </a:rPr>
              <a:t>BAKANLIK ya da İÇOM İNCELEME ( 1 ay)</a:t>
            </a:r>
            <a:endParaRPr lang="tr-TR" dirty="0">
              <a:solidFill>
                <a:schemeClr val="tx1"/>
              </a:solidFill>
              <a:latin typeface="+mj-lt"/>
            </a:endParaRPr>
          </a:p>
        </p:txBody>
      </p:sp>
      <p:sp>
        <p:nvSpPr>
          <p:cNvPr id="6" name="5 Düzlem"/>
          <p:cNvSpPr/>
          <p:nvPr/>
        </p:nvSpPr>
        <p:spPr>
          <a:xfrm>
            <a:off x="2643174" y="4714884"/>
            <a:ext cx="2286016" cy="642942"/>
          </a:xfrm>
          <a:prstGeom prst="plaqu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BAŞVURU UYGUN BULUNDU MU?</a:t>
            </a:r>
            <a:endParaRPr lang="tr-TR" sz="1600" dirty="0">
              <a:solidFill>
                <a:schemeClr val="tx1"/>
              </a:solidFill>
            </a:endParaRPr>
          </a:p>
        </p:txBody>
      </p:sp>
      <p:sp>
        <p:nvSpPr>
          <p:cNvPr id="7" name="6 Yukarı Bükülü Ok"/>
          <p:cNvSpPr/>
          <p:nvPr/>
        </p:nvSpPr>
        <p:spPr>
          <a:xfrm rot="16200000" flipV="1">
            <a:off x="1321570" y="2464587"/>
            <a:ext cx="1071570" cy="1143008"/>
          </a:xfrm>
          <a:prstGeom prst="bentUpArrow">
            <a:avLst>
              <a:gd name="adj1" fmla="val 10818"/>
              <a:gd name="adj2" fmla="val 14563"/>
              <a:gd name="adj3" fmla="val 2809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karı Bükülü Ok"/>
          <p:cNvSpPr/>
          <p:nvPr/>
        </p:nvSpPr>
        <p:spPr>
          <a:xfrm flipH="1">
            <a:off x="1142976" y="4357694"/>
            <a:ext cx="1500198" cy="714380"/>
          </a:xfrm>
          <a:prstGeom prst="bentUpArrow">
            <a:avLst>
              <a:gd name="adj1" fmla="val 13530"/>
              <a:gd name="adj2" fmla="val 23853"/>
              <a:gd name="adj3" fmla="val 2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Aşağı Ok"/>
          <p:cNvSpPr/>
          <p:nvPr/>
        </p:nvSpPr>
        <p:spPr>
          <a:xfrm>
            <a:off x="3643306" y="3071810"/>
            <a:ext cx="285752" cy="50006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3643306" y="4286256"/>
            <a:ext cx="285752" cy="42862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1500166" y="4572008"/>
            <a:ext cx="928694" cy="338554"/>
          </a:xfrm>
          <a:prstGeom prst="rect">
            <a:avLst/>
          </a:prstGeom>
          <a:solidFill>
            <a:schemeClr val="accent1">
              <a:lumMod val="40000"/>
              <a:lumOff val="60000"/>
            </a:schemeClr>
          </a:solidFill>
        </p:spPr>
        <p:txBody>
          <a:bodyPr wrap="square" rtlCol="0">
            <a:spAutoFit/>
          </a:bodyPr>
          <a:lstStyle/>
          <a:p>
            <a:r>
              <a:rPr lang="tr-TR" sz="1600" b="1" dirty="0" smtClean="0">
                <a:solidFill>
                  <a:schemeClr val="bg1"/>
                </a:solidFill>
              </a:rPr>
              <a:t>HAYIR</a:t>
            </a:r>
            <a:endParaRPr lang="tr-TR" sz="1600" b="1" dirty="0">
              <a:solidFill>
                <a:schemeClr val="bg1"/>
              </a:solidFill>
            </a:endParaRPr>
          </a:p>
        </p:txBody>
      </p:sp>
      <p:sp>
        <p:nvSpPr>
          <p:cNvPr id="12" name="11 Komut Düğmesi: Özel">
            <a:hlinkClick r:id="" action="ppaction://noaction" highlightClick="1"/>
          </p:cNvPr>
          <p:cNvSpPr/>
          <p:nvPr/>
        </p:nvSpPr>
        <p:spPr>
          <a:xfrm>
            <a:off x="571472" y="3643314"/>
            <a:ext cx="1500198"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İADE EDİLİR</a:t>
            </a:r>
            <a:endParaRPr lang="tr-TR" b="1" dirty="0">
              <a:solidFill>
                <a:schemeClr val="tx1"/>
              </a:solidFill>
              <a:latin typeface="+mj-lt"/>
            </a:endParaRPr>
          </a:p>
        </p:txBody>
      </p:sp>
      <p:sp>
        <p:nvSpPr>
          <p:cNvPr id="13" name="12 Dikdörtgen Belirtme Çizgisi"/>
          <p:cNvSpPr/>
          <p:nvPr/>
        </p:nvSpPr>
        <p:spPr>
          <a:xfrm>
            <a:off x="5857884" y="2285992"/>
            <a:ext cx="2928958" cy="1643074"/>
          </a:xfrm>
          <a:prstGeom prst="wedgeRectCallout">
            <a:avLst>
              <a:gd name="adj1" fmla="val -81541"/>
              <a:gd name="adj2" fmla="val -347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dirty="0" smtClean="0">
                <a:solidFill>
                  <a:srgbClr val="C00000"/>
                </a:solidFill>
                <a:latin typeface="Calibri" pitchFamily="32" charset="0"/>
              </a:rPr>
              <a:t>Ek-3A ve Ek-3B’de </a:t>
            </a:r>
            <a:r>
              <a:rPr lang="tr-TR" sz="1600" dirty="0" smtClean="0">
                <a:solidFill>
                  <a:srgbClr val="000000"/>
                </a:solidFill>
                <a:latin typeface="Calibri" pitchFamily="32" charset="0"/>
              </a:rPr>
              <a:t>belirtilen bilgi, belge ve raporları içeren dosya hazırlanarak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b="1" dirty="0" smtClean="0">
                <a:solidFill>
                  <a:srgbClr val="C00000"/>
                </a:solidFill>
                <a:latin typeface="Calibri" pitchFamily="32" charset="0"/>
              </a:rPr>
              <a:t>EK-1 ise BAKANLIK</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b="1" dirty="0" smtClean="0">
                <a:solidFill>
                  <a:srgbClr val="C00000"/>
                </a:solidFill>
                <a:latin typeface="Calibri" pitchFamily="32" charset="0"/>
              </a:rPr>
              <a:t>EK-2 ise ÇŞİM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b="1" dirty="0" smtClean="0">
                <a:solidFill>
                  <a:srgbClr val="0070C0"/>
                </a:solidFill>
                <a:latin typeface="Calibri" pitchFamily="32" charset="0"/>
              </a:rPr>
              <a:t>Elektronik Başvuru yapılır.</a:t>
            </a:r>
            <a:endParaRPr lang="tr-TR" sz="1600" b="1" dirty="0">
              <a:solidFill>
                <a:srgbClr val="0070C0"/>
              </a:solidFill>
              <a:latin typeface="Calibri" pitchFamily="32" charset="0"/>
            </a:endParaRPr>
          </a:p>
        </p:txBody>
      </p:sp>
      <p:sp>
        <p:nvSpPr>
          <p:cNvPr id="14" name="13 Komut Düğmesi: Özel">
            <a:hlinkClick r:id="" action="ppaction://noaction" highlightClick="1"/>
          </p:cNvPr>
          <p:cNvSpPr/>
          <p:nvPr/>
        </p:nvSpPr>
        <p:spPr>
          <a:xfrm>
            <a:off x="2428860" y="2357430"/>
            <a:ext cx="2643206"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mj-lt"/>
              </a:rPr>
              <a:t>EKSİKLİKLER TAMAMLANIR</a:t>
            </a:r>
            <a:endParaRPr lang="tr-TR" dirty="0">
              <a:solidFill>
                <a:schemeClr val="tx1"/>
              </a:solidFill>
              <a:latin typeface="+mj-lt"/>
            </a:endParaRPr>
          </a:p>
        </p:txBody>
      </p:sp>
      <p:sp>
        <p:nvSpPr>
          <p:cNvPr id="15" name="14 Komut Düğmesi: Özel">
            <a:hlinkClick r:id="" action="ppaction://noaction" highlightClick="1"/>
          </p:cNvPr>
          <p:cNvSpPr/>
          <p:nvPr/>
        </p:nvSpPr>
        <p:spPr>
          <a:xfrm>
            <a:off x="2500298" y="3571876"/>
            <a:ext cx="2643206"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mj-lt"/>
              </a:rPr>
              <a:t>BAKANLIK ya da ÇŞİM TEKRAR İNCELER</a:t>
            </a:r>
            <a:endParaRPr lang="tr-TR" dirty="0">
              <a:solidFill>
                <a:schemeClr val="tx1"/>
              </a:solidFill>
              <a:latin typeface="+mj-lt"/>
            </a:endParaRPr>
          </a:p>
        </p:txBody>
      </p:sp>
      <p:sp>
        <p:nvSpPr>
          <p:cNvPr id="16" name="15 Düzlem"/>
          <p:cNvSpPr/>
          <p:nvPr/>
        </p:nvSpPr>
        <p:spPr>
          <a:xfrm>
            <a:off x="2643174" y="4714884"/>
            <a:ext cx="2286016" cy="642942"/>
          </a:xfrm>
          <a:prstGeom prst="plaqu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BAŞVURU UYGUN BULUNDU MU?</a:t>
            </a:r>
            <a:endParaRPr lang="tr-TR" sz="1600" dirty="0">
              <a:solidFill>
                <a:schemeClr val="tx1"/>
              </a:solidFill>
            </a:endParaRPr>
          </a:p>
        </p:txBody>
      </p:sp>
      <p:pic>
        <p:nvPicPr>
          <p:cNvPr id="17" name="Picture 39"/>
          <p:cNvPicPr>
            <a:picLocks noChangeAspect="1" noChangeArrowheads="1"/>
          </p:cNvPicPr>
          <p:nvPr/>
        </p:nvPicPr>
        <p:blipFill>
          <a:blip r:embed="rId2" cstate="print"/>
          <a:srcRect/>
          <a:stretch>
            <a:fillRect/>
          </a:stretch>
        </p:blipFill>
        <p:spPr bwMode="auto">
          <a:xfrm>
            <a:off x="5643570" y="5929330"/>
            <a:ext cx="785818" cy="714380"/>
          </a:xfrm>
          <a:prstGeom prst="rect">
            <a:avLst/>
          </a:prstGeom>
          <a:noFill/>
          <a:ln w="9525">
            <a:noFill/>
            <a:round/>
            <a:headEnd/>
            <a:tailEnd/>
          </a:ln>
        </p:spPr>
      </p:pic>
      <p:sp>
        <p:nvSpPr>
          <p:cNvPr id="18" name="Text Box 69"/>
          <p:cNvSpPr txBox="1">
            <a:spLocks noChangeArrowheads="1"/>
          </p:cNvSpPr>
          <p:nvPr/>
        </p:nvSpPr>
        <p:spPr bwMode="auto">
          <a:xfrm>
            <a:off x="7215206" y="6072206"/>
            <a:ext cx="857242" cy="402291"/>
          </a:xfrm>
          <a:prstGeom prst="rect">
            <a:avLst/>
          </a:prstGeom>
          <a:noFill/>
          <a:ln w="9525">
            <a:noFill/>
            <a:round/>
            <a:headEnd/>
            <a:tailEnd/>
          </a:ln>
        </p:spPr>
        <p:txBody>
          <a:bodyPr wrap="square" lIns="90000" tIns="46800" rIns="90000" bIns="46800">
            <a:spAutoFit/>
          </a:bodyPr>
          <a:lstStyle/>
          <a:p>
            <a:pPr>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dirty="0">
                <a:latin typeface="+mj-lt"/>
              </a:rPr>
              <a:t>1 YIL</a:t>
            </a:r>
          </a:p>
        </p:txBody>
      </p:sp>
      <p:sp>
        <p:nvSpPr>
          <p:cNvPr id="19" name="18 Sağ Ok"/>
          <p:cNvSpPr/>
          <p:nvPr/>
        </p:nvSpPr>
        <p:spPr>
          <a:xfrm>
            <a:off x="6429388" y="6215082"/>
            <a:ext cx="857256" cy="2143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Dikdörtgen"/>
          <p:cNvSpPr/>
          <p:nvPr/>
        </p:nvSpPr>
        <p:spPr>
          <a:xfrm>
            <a:off x="2000232" y="5715016"/>
            <a:ext cx="3500462"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dirty="0" smtClean="0">
                <a:solidFill>
                  <a:schemeClr val="tx1"/>
                </a:solidFill>
                <a:latin typeface="Calibri" pitchFamily="32" charset="0"/>
              </a:rPr>
              <a:t>Sürecin Tamamlanması İçin </a:t>
            </a:r>
            <a:r>
              <a:rPr lang="tr-TR" sz="1600" u="sng" dirty="0" smtClean="0">
                <a:solidFill>
                  <a:schemeClr val="tx1"/>
                </a:solidFill>
                <a:latin typeface="Calibri" pitchFamily="32" charset="0"/>
              </a:rPr>
              <a:t>1 Yıl Süreli</a:t>
            </a:r>
          </a:p>
          <a:p>
            <a:pPr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b="1" u="sng" dirty="0" smtClean="0">
                <a:solidFill>
                  <a:schemeClr val="tx1"/>
                </a:solidFill>
                <a:latin typeface="Calibri" pitchFamily="32" charset="0"/>
              </a:rPr>
              <a:t>Geçici Faaliyet Belgesi </a:t>
            </a:r>
          </a:p>
          <a:p>
            <a:pPr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dirty="0" smtClean="0">
                <a:solidFill>
                  <a:schemeClr val="tx1"/>
                </a:solidFill>
                <a:latin typeface="Calibri" pitchFamily="32" charset="0"/>
              </a:rPr>
              <a:t>Düzenlenir</a:t>
            </a:r>
            <a:endParaRPr lang="tr-TR" sz="1600" dirty="0">
              <a:solidFill>
                <a:schemeClr val="tx1"/>
              </a:solidFill>
            </a:endParaRPr>
          </a:p>
        </p:txBody>
      </p:sp>
      <p:sp>
        <p:nvSpPr>
          <p:cNvPr id="21" name="20 Metin kutusu"/>
          <p:cNvSpPr txBox="1"/>
          <p:nvPr/>
        </p:nvSpPr>
        <p:spPr>
          <a:xfrm>
            <a:off x="4071934" y="5376462"/>
            <a:ext cx="857256" cy="338554"/>
          </a:xfrm>
          <a:prstGeom prst="rect">
            <a:avLst/>
          </a:prstGeom>
          <a:solidFill>
            <a:schemeClr val="accent1">
              <a:lumMod val="40000"/>
              <a:lumOff val="60000"/>
            </a:schemeClr>
          </a:solidFill>
        </p:spPr>
        <p:txBody>
          <a:bodyPr wrap="square" rtlCol="0">
            <a:spAutoFit/>
          </a:bodyPr>
          <a:lstStyle/>
          <a:p>
            <a:pPr algn="ctr"/>
            <a:r>
              <a:rPr lang="tr-TR" sz="1600" b="1" dirty="0" smtClean="0">
                <a:solidFill>
                  <a:schemeClr val="bg1"/>
                </a:solidFill>
              </a:rPr>
              <a:t>EVET</a:t>
            </a:r>
            <a:endParaRPr lang="tr-TR" sz="1600" b="1" dirty="0">
              <a:solidFill>
                <a:schemeClr val="bg1"/>
              </a:solidFill>
            </a:endParaRPr>
          </a:p>
        </p:txBody>
      </p:sp>
      <p:sp>
        <p:nvSpPr>
          <p:cNvPr id="22" name="21 Aşağı Ok"/>
          <p:cNvSpPr/>
          <p:nvPr/>
        </p:nvSpPr>
        <p:spPr>
          <a:xfrm>
            <a:off x="3643306" y="5357826"/>
            <a:ext cx="285752" cy="35719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Sağ Ayraç"/>
          <p:cNvSpPr/>
          <p:nvPr/>
        </p:nvSpPr>
        <p:spPr>
          <a:xfrm rot="5400000">
            <a:off x="7322362" y="4536289"/>
            <a:ext cx="428628" cy="2643205"/>
          </a:xfrm>
          <a:prstGeom prst="rightBrace">
            <a:avLst/>
          </a:prstGeom>
          <a:noFill/>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4" name="Rectangle 5"/>
          <p:cNvSpPr>
            <a:spLocks noChangeArrowheads="1"/>
          </p:cNvSpPr>
          <p:nvPr/>
        </p:nvSpPr>
        <p:spPr bwMode="auto">
          <a:xfrm>
            <a:off x="6072198" y="5143512"/>
            <a:ext cx="2786081" cy="428628"/>
          </a:xfrm>
          <a:prstGeom prst="rect">
            <a:avLst/>
          </a:prstGeom>
          <a:solidFill>
            <a:schemeClr val="accent1">
              <a:lumMod val="40000"/>
              <a:lumOff val="60000"/>
            </a:schemeClr>
          </a:solidFill>
          <a:ln w="9360">
            <a:solidFill>
              <a:srgbClr val="000000"/>
            </a:solidFill>
            <a:miter lim="800000"/>
            <a:headEnd/>
            <a:tailEnd/>
          </a:ln>
          <a:effectLst>
            <a:outerShdw dist="109865" dir="634411" algn="ctr" rotWithShape="0">
              <a:srgbClr val="000000">
                <a:alpha val="38034"/>
              </a:srgbClr>
            </a:outerShdw>
          </a:effectLst>
        </p:spPr>
        <p:txBody>
          <a:bodyPr wrap="none" anchor="ctr"/>
          <a:lstStyle/>
          <a:p>
            <a:pPr algn="ctr">
              <a:defRPr/>
            </a:pPr>
            <a:r>
              <a:rPr lang="tr-TR" sz="1600" b="1" dirty="0" smtClean="0">
                <a:solidFill>
                  <a:srgbClr val="FF0000"/>
                </a:solidFill>
                <a:latin typeface="+mj-lt"/>
              </a:rPr>
              <a:t>6 ay </a:t>
            </a:r>
            <a:r>
              <a:rPr lang="tr-TR" sz="1600" b="1" dirty="0" smtClean="0">
                <a:latin typeface="+mj-lt"/>
              </a:rPr>
              <a:t>+ 60 gün + 90 gün + 30 gün</a:t>
            </a:r>
            <a:endParaRPr lang="tr-TR" sz="1600" b="1" dirty="0">
              <a:latin typeface="+mj-lt"/>
            </a:endParaRPr>
          </a:p>
        </p:txBody>
      </p:sp>
      <p:sp>
        <p:nvSpPr>
          <p:cNvPr id="25" name="22 Metin kutusu"/>
          <p:cNvSpPr txBox="1"/>
          <p:nvPr/>
        </p:nvSpPr>
        <p:spPr>
          <a:xfrm>
            <a:off x="5072066" y="2708920"/>
            <a:ext cx="642942" cy="369332"/>
          </a:xfrm>
          <a:prstGeom prst="rect">
            <a:avLst/>
          </a:prstGeom>
          <a:noFill/>
        </p:spPr>
        <p:txBody>
          <a:bodyPr wrap="square" rtlCol="0">
            <a:spAutoFit/>
          </a:bodyPr>
          <a:lstStyle/>
          <a:p>
            <a:r>
              <a:rPr lang="tr-TR" dirty="0"/>
              <a:t>2</a:t>
            </a:r>
            <a:r>
              <a:rPr lang="tr-TR" dirty="0" smtClean="0"/>
              <a:t> ay</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1"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par>
                                <p:cTn id="59" presetID="3" presetClass="entr" presetSubtype="10" fill="hold" grpId="1"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par>
                                <p:cTn id="78" presetID="3" presetClass="entr" presetSubtype="1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linds(horizontal)">
                                      <p:cBhvr>
                                        <p:cTn id="83" dur="500"/>
                                        <p:tgtEl>
                                          <p:spTgt spid="1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linds(horizont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linds(horizontal)">
                                      <p:cBhvr>
                                        <p:cTn id="91" dur="500"/>
                                        <p:tgtEl>
                                          <p:spTgt spid="2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2" grpId="0" animBg="1"/>
      <p:bldP spid="13" grpId="0" animBg="1"/>
      <p:bldP spid="14" grpId="0" animBg="1"/>
      <p:bldP spid="15" grpId="0" animBg="1"/>
      <p:bldP spid="16" grpId="0" animBg="1"/>
      <p:bldP spid="18" grpId="0"/>
      <p:bldP spid="19" grpId="0" animBg="1"/>
      <p:bldP spid="20" grpId="0" animBg="1"/>
      <p:bldP spid="21" grpId="0" animBg="1"/>
      <p:bldP spid="22" grpId="0" animBg="1"/>
      <p:bldP spid="23" grpId="0" animBg="1"/>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28596" y="632650"/>
            <a:ext cx="8072462" cy="1439028"/>
          </a:xfrm>
        </p:spPr>
        <p:txBody>
          <a:bodyPr>
            <a:noAutofit/>
          </a:bodyPr>
          <a:lstStyle/>
          <a:p>
            <a:pPr algn="ctr"/>
            <a:r>
              <a:rPr lang="tr-TR" dirty="0" smtClean="0">
                <a:solidFill>
                  <a:schemeClr val="accent2">
                    <a:lumMod val="75000"/>
                  </a:schemeClr>
                </a:solidFill>
                <a:effectLst>
                  <a:outerShdw blurRad="38100" dist="38100" dir="2700000" algn="tl">
                    <a:srgbClr val="C0C0C0"/>
                  </a:outerShdw>
                </a:effectLst>
                <a:ea typeface="+mn-ea"/>
                <a:cs typeface="Arial" charset="0"/>
              </a:rPr>
              <a:t>İZİN LİSANS SÜRECİNİN TAMAMLANMASI</a:t>
            </a:r>
          </a:p>
        </p:txBody>
      </p:sp>
      <p:pic>
        <p:nvPicPr>
          <p:cNvPr id="6" name="Picture 39"/>
          <p:cNvPicPr>
            <a:picLocks noChangeAspect="1" noChangeArrowheads="1"/>
          </p:cNvPicPr>
          <p:nvPr/>
        </p:nvPicPr>
        <p:blipFill>
          <a:blip r:embed="rId2" cstate="print"/>
          <a:srcRect/>
          <a:stretch>
            <a:fillRect/>
          </a:stretch>
        </p:blipFill>
        <p:spPr bwMode="auto">
          <a:xfrm>
            <a:off x="1714480" y="2285992"/>
            <a:ext cx="714380" cy="642942"/>
          </a:xfrm>
          <a:prstGeom prst="rect">
            <a:avLst/>
          </a:prstGeom>
          <a:noFill/>
          <a:ln w="9525">
            <a:noFill/>
            <a:round/>
            <a:headEnd/>
            <a:tailEnd/>
          </a:ln>
        </p:spPr>
      </p:pic>
      <p:sp>
        <p:nvSpPr>
          <p:cNvPr id="7" name="6 Komut Düğmesi: Özel">
            <a:hlinkClick r:id="" action="ppaction://noaction" highlightClick="1"/>
          </p:cNvPr>
          <p:cNvSpPr/>
          <p:nvPr/>
        </p:nvSpPr>
        <p:spPr>
          <a:xfrm>
            <a:off x="2714612" y="2214554"/>
            <a:ext cx="2428892" cy="785818"/>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smtClean="0">
              <a:solidFill>
                <a:schemeClr val="tx1"/>
              </a:solidFill>
              <a:latin typeface="+mj-lt"/>
            </a:endParaRPr>
          </a:p>
          <a:p>
            <a:pPr algn="ctr"/>
            <a:r>
              <a:rPr lang="tr-TR" sz="1600" dirty="0" smtClean="0">
                <a:solidFill>
                  <a:schemeClr val="tx1"/>
                </a:solidFill>
                <a:latin typeface="+mj-lt"/>
              </a:rPr>
              <a:t>GFB ALMIŞ  BİR TESİS      İzin – Lisans Dosyasını hazırlar</a:t>
            </a:r>
          </a:p>
          <a:p>
            <a:endParaRPr lang="tr-TR" dirty="0">
              <a:solidFill>
                <a:schemeClr val="tx1"/>
              </a:solidFill>
              <a:latin typeface="+mj-lt"/>
            </a:endParaRPr>
          </a:p>
        </p:txBody>
      </p:sp>
      <p:sp>
        <p:nvSpPr>
          <p:cNvPr id="8" name="7 Komut Düğmesi: Özel">
            <a:hlinkClick r:id="" action="ppaction://noaction" highlightClick="1"/>
          </p:cNvPr>
          <p:cNvSpPr/>
          <p:nvPr/>
        </p:nvSpPr>
        <p:spPr>
          <a:xfrm>
            <a:off x="2857488" y="3357562"/>
            <a:ext cx="2214578"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latin typeface="+mj-lt"/>
              </a:rPr>
              <a:t>Mevzuat kapsamında değerlendirilir.</a:t>
            </a:r>
            <a:endParaRPr lang="tr-TR" sz="1600" dirty="0">
              <a:solidFill>
                <a:schemeClr val="tx1"/>
              </a:solidFill>
              <a:latin typeface="+mj-lt"/>
            </a:endParaRPr>
          </a:p>
        </p:txBody>
      </p:sp>
      <p:sp>
        <p:nvSpPr>
          <p:cNvPr id="10" name="9 Düzlem"/>
          <p:cNvSpPr/>
          <p:nvPr/>
        </p:nvSpPr>
        <p:spPr>
          <a:xfrm>
            <a:off x="2714612" y="4500570"/>
            <a:ext cx="2571768" cy="642942"/>
          </a:xfrm>
          <a:prstGeom prst="plaqu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UYGUN BULUNDU MU?</a:t>
            </a:r>
            <a:endParaRPr lang="tr-TR" sz="1600" dirty="0">
              <a:solidFill>
                <a:schemeClr val="tx1"/>
              </a:solidFill>
            </a:endParaRPr>
          </a:p>
        </p:txBody>
      </p:sp>
      <p:sp>
        <p:nvSpPr>
          <p:cNvPr id="11" name="10 Komut Düğmesi: Özel">
            <a:hlinkClick r:id="" action="ppaction://noaction" highlightClick="1"/>
          </p:cNvPr>
          <p:cNvSpPr/>
          <p:nvPr/>
        </p:nvSpPr>
        <p:spPr>
          <a:xfrm>
            <a:off x="2857488" y="3357562"/>
            <a:ext cx="2214578" cy="714380"/>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latin typeface="+mj-lt"/>
              </a:rPr>
              <a:t>Tekrar  değerlendirilir.</a:t>
            </a:r>
            <a:endParaRPr lang="tr-TR" sz="1600" dirty="0">
              <a:solidFill>
                <a:schemeClr val="tx1"/>
              </a:solidFill>
              <a:latin typeface="+mj-lt"/>
            </a:endParaRPr>
          </a:p>
        </p:txBody>
      </p:sp>
      <p:sp>
        <p:nvSpPr>
          <p:cNvPr id="12" name="11 Düzlem"/>
          <p:cNvSpPr/>
          <p:nvPr/>
        </p:nvSpPr>
        <p:spPr>
          <a:xfrm>
            <a:off x="2714612" y="4500570"/>
            <a:ext cx="2571768" cy="642942"/>
          </a:xfrm>
          <a:prstGeom prst="plaqu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UYGUN BULUNDU MU?</a:t>
            </a:r>
            <a:endParaRPr lang="tr-TR" sz="1600" dirty="0">
              <a:solidFill>
                <a:schemeClr val="tx1"/>
              </a:solidFill>
            </a:endParaRPr>
          </a:p>
        </p:txBody>
      </p:sp>
      <p:sp>
        <p:nvSpPr>
          <p:cNvPr id="13" name="12 Aşağı Ok"/>
          <p:cNvSpPr/>
          <p:nvPr/>
        </p:nvSpPr>
        <p:spPr>
          <a:xfrm>
            <a:off x="3786182" y="3000372"/>
            <a:ext cx="285752" cy="35719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3786182" y="4071942"/>
            <a:ext cx="285752" cy="42862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4143372" y="5286388"/>
            <a:ext cx="857256" cy="338554"/>
          </a:xfrm>
          <a:prstGeom prst="rect">
            <a:avLst/>
          </a:prstGeom>
          <a:solidFill>
            <a:schemeClr val="accent1">
              <a:lumMod val="40000"/>
              <a:lumOff val="60000"/>
            </a:schemeClr>
          </a:solidFill>
        </p:spPr>
        <p:txBody>
          <a:bodyPr wrap="square" rtlCol="0">
            <a:spAutoFit/>
          </a:bodyPr>
          <a:lstStyle/>
          <a:p>
            <a:r>
              <a:rPr lang="tr-TR" sz="1600" b="1" dirty="0" smtClean="0">
                <a:solidFill>
                  <a:schemeClr val="bg1"/>
                </a:solidFill>
              </a:rPr>
              <a:t>EVET</a:t>
            </a:r>
            <a:endParaRPr lang="tr-TR" sz="1600" b="1" dirty="0">
              <a:solidFill>
                <a:schemeClr val="bg1"/>
              </a:solidFill>
            </a:endParaRPr>
          </a:p>
        </p:txBody>
      </p:sp>
      <p:sp>
        <p:nvSpPr>
          <p:cNvPr id="16" name="15 Aşağı Ok"/>
          <p:cNvSpPr/>
          <p:nvPr/>
        </p:nvSpPr>
        <p:spPr>
          <a:xfrm>
            <a:off x="3786182" y="5214950"/>
            <a:ext cx="285752" cy="35719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Picture 11"/>
          <p:cNvPicPr>
            <a:picLocks noChangeAspect="1" noChangeArrowheads="1"/>
          </p:cNvPicPr>
          <p:nvPr/>
        </p:nvPicPr>
        <p:blipFill>
          <a:blip r:embed="rId3" cstate="print"/>
          <a:srcRect/>
          <a:stretch>
            <a:fillRect/>
          </a:stretch>
        </p:blipFill>
        <p:spPr bwMode="auto">
          <a:xfrm>
            <a:off x="3000364" y="5643578"/>
            <a:ext cx="1928826" cy="1143008"/>
          </a:xfrm>
          <a:prstGeom prst="rect">
            <a:avLst/>
          </a:prstGeom>
          <a:noFill/>
          <a:ln w="9525">
            <a:noFill/>
            <a:round/>
            <a:headEnd/>
            <a:tailEnd/>
          </a:ln>
        </p:spPr>
      </p:pic>
      <p:sp>
        <p:nvSpPr>
          <p:cNvPr id="18" name="17 Yukarı Bükülü Ok"/>
          <p:cNvSpPr/>
          <p:nvPr/>
        </p:nvSpPr>
        <p:spPr>
          <a:xfrm flipH="1">
            <a:off x="1571604" y="4500570"/>
            <a:ext cx="1071570" cy="500066"/>
          </a:xfrm>
          <a:prstGeom prst="bentUpArrow">
            <a:avLst>
              <a:gd name="adj1" fmla="val 22378"/>
              <a:gd name="adj2" fmla="val 23853"/>
              <a:gd name="adj3" fmla="val 3394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Komut Düğmesi: Özel">
            <a:hlinkClick r:id="" action="ppaction://noaction" highlightClick="1"/>
          </p:cNvPr>
          <p:cNvSpPr/>
          <p:nvPr/>
        </p:nvSpPr>
        <p:spPr>
          <a:xfrm>
            <a:off x="928662" y="4000504"/>
            <a:ext cx="1500198" cy="500066"/>
          </a:xfrm>
          <a:prstGeom prst="actionButtonBlank">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mj-lt"/>
              </a:rPr>
              <a:t>EK süre verilir</a:t>
            </a:r>
            <a:endParaRPr lang="tr-TR" b="1" dirty="0">
              <a:solidFill>
                <a:schemeClr val="tx1"/>
              </a:solidFill>
              <a:latin typeface="+mj-lt"/>
            </a:endParaRPr>
          </a:p>
        </p:txBody>
      </p:sp>
      <p:sp>
        <p:nvSpPr>
          <p:cNvPr id="20" name="19 Yukarı Bükülü Ok"/>
          <p:cNvSpPr/>
          <p:nvPr/>
        </p:nvSpPr>
        <p:spPr>
          <a:xfrm rot="16200000" flipV="1">
            <a:off x="1964512" y="3178967"/>
            <a:ext cx="428628" cy="1071570"/>
          </a:xfrm>
          <a:prstGeom prst="bentUpArrow">
            <a:avLst>
              <a:gd name="adj1" fmla="val 22002"/>
              <a:gd name="adj2" fmla="val 26606"/>
              <a:gd name="adj3" fmla="val 4186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Metin kutusu"/>
          <p:cNvSpPr txBox="1"/>
          <p:nvPr/>
        </p:nvSpPr>
        <p:spPr>
          <a:xfrm>
            <a:off x="214282" y="4019140"/>
            <a:ext cx="785818" cy="338554"/>
          </a:xfrm>
          <a:prstGeom prst="rect">
            <a:avLst/>
          </a:prstGeom>
          <a:noFill/>
        </p:spPr>
        <p:txBody>
          <a:bodyPr wrap="square" rtlCol="0">
            <a:spAutoFit/>
          </a:bodyPr>
          <a:lstStyle/>
          <a:p>
            <a:r>
              <a:rPr lang="tr-TR" sz="1600" dirty="0">
                <a:latin typeface="+mj-lt"/>
              </a:rPr>
              <a:t>9</a:t>
            </a:r>
            <a:r>
              <a:rPr lang="tr-TR" sz="1600" dirty="0" smtClean="0">
                <a:latin typeface="+mj-lt"/>
              </a:rPr>
              <a:t>0 gün</a:t>
            </a:r>
            <a:endParaRPr lang="tr-TR" sz="1600" dirty="0">
              <a:latin typeface="+mj-lt"/>
            </a:endParaRPr>
          </a:p>
        </p:txBody>
      </p:sp>
      <p:sp>
        <p:nvSpPr>
          <p:cNvPr id="22" name="21 Sağ Ayraç"/>
          <p:cNvSpPr/>
          <p:nvPr/>
        </p:nvSpPr>
        <p:spPr>
          <a:xfrm>
            <a:off x="5143504" y="2214554"/>
            <a:ext cx="428628" cy="714380"/>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3" name="22 Metin kutusu"/>
          <p:cNvSpPr txBox="1"/>
          <p:nvPr/>
        </p:nvSpPr>
        <p:spPr>
          <a:xfrm>
            <a:off x="5572132" y="2345288"/>
            <a:ext cx="642942" cy="369332"/>
          </a:xfrm>
          <a:prstGeom prst="rect">
            <a:avLst/>
          </a:prstGeom>
          <a:noFill/>
        </p:spPr>
        <p:txBody>
          <a:bodyPr wrap="square" rtlCol="0">
            <a:spAutoFit/>
          </a:bodyPr>
          <a:lstStyle/>
          <a:p>
            <a:r>
              <a:rPr lang="tr-TR" dirty="0" smtClean="0"/>
              <a:t>6 ay</a:t>
            </a:r>
            <a:endParaRPr lang="tr-TR" dirty="0"/>
          </a:p>
        </p:txBody>
      </p:sp>
      <p:sp>
        <p:nvSpPr>
          <p:cNvPr id="24" name="23 Sağ Ayraç"/>
          <p:cNvSpPr/>
          <p:nvPr/>
        </p:nvSpPr>
        <p:spPr>
          <a:xfrm>
            <a:off x="5143504" y="3357562"/>
            <a:ext cx="428628" cy="714380"/>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5" name="24 Metin kutusu"/>
          <p:cNvSpPr txBox="1"/>
          <p:nvPr/>
        </p:nvSpPr>
        <p:spPr>
          <a:xfrm>
            <a:off x="5572132" y="3429000"/>
            <a:ext cx="1000132" cy="369332"/>
          </a:xfrm>
          <a:prstGeom prst="rect">
            <a:avLst/>
          </a:prstGeom>
          <a:noFill/>
        </p:spPr>
        <p:txBody>
          <a:bodyPr wrap="square" rtlCol="0">
            <a:spAutoFit/>
          </a:bodyPr>
          <a:lstStyle/>
          <a:p>
            <a:r>
              <a:rPr lang="tr-TR" dirty="0">
                <a:latin typeface="+mj-lt"/>
              </a:rPr>
              <a:t>6</a:t>
            </a:r>
            <a:r>
              <a:rPr lang="tr-TR" dirty="0" smtClean="0">
                <a:latin typeface="+mj-lt"/>
              </a:rPr>
              <a:t>0 gün</a:t>
            </a:r>
            <a:endParaRPr lang="tr-TR" dirty="0">
              <a:latin typeface="+mj-lt"/>
            </a:endParaRPr>
          </a:p>
        </p:txBody>
      </p:sp>
      <p:sp>
        <p:nvSpPr>
          <p:cNvPr id="27" name="26 Dikdörtgen"/>
          <p:cNvSpPr/>
          <p:nvPr/>
        </p:nvSpPr>
        <p:spPr>
          <a:xfrm>
            <a:off x="5572132" y="3714752"/>
            <a:ext cx="824265" cy="369332"/>
          </a:xfrm>
          <a:prstGeom prst="rect">
            <a:avLst/>
          </a:prstGeom>
        </p:spPr>
        <p:txBody>
          <a:bodyPr wrap="none">
            <a:spAutoFit/>
          </a:bodyPr>
          <a:lstStyle/>
          <a:p>
            <a:r>
              <a:rPr lang="tr-TR" dirty="0">
                <a:latin typeface="+mj-lt"/>
              </a:rPr>
              <a:t>3</a:t>
            </a:r>
            <a:r>
              <a:rPr lang="tr-TR" dirty="0" smtClean="0">
                <a:latin typeface="+mj-lt"/>
              </a:rPr>
              <a:t>0 gün</a:t>
            </a:r>
          </a:p>
        </p:txBody>
      </p:sp>
      <p:sp>
        <p:nvSpPr>
          <p:cNvPr id="28" name="27 Dikdörtgen Belirtme Çizgisi"/>
          <p:cNvSpPr/>
          <p:nvPr/>
        </p:nvSpPr>
        <p:spPr>
          <a:xfrm>
            <a:off x="6500826" y="2786058"/>
            <a:ext cx="2428892" cy="1500198"/>
          </a:xfrm>
          <a:prstGeom prst="wedgeRectCallout">
            <a:avLst>
              <a:gd name="adj1" fmla="val -104178"/>
              <a:gd name="adj2" fmla="val -560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smtClean="0">
                <a:solidFill>
                  <a:srgbClr val="C00000"/>
                </a:solidFill>
                <a:latin typeface="Calibri" pitchFamily="32" charset="0"/>
              </a:rPr>
              <a:t>Ek-3C’de </a:t>
            </a:r>
            <a:r>
              <a:rPr lang="tr-TR" dirty="0" smtClean="0">
                <a:solidFill>
                  <a:srgbClr val="000000"/>
                </a:solidFill>
                <a:latin typeface="Calibri" pitchFamily="32" charset="0"/>
              </a:rPr>
              <a:t>belirtilen bilgi, belge ve raporları içeren dosya hazırlanarak </a:t>
            </a:r>
            <a:r>
              <a:rPr lang="tr-TR" dirty="0" smtClean="0">
                <a:solidFill>
                  <a:srgbClr val="C00000"/>
                </a:solidFill>
                <a:latin typeface="Calibri" pitchFamily="32" charset="0"/>
              </a:rPr>
              <a:t> sisteme veri girişi yapılır.</a:t>
            </a:r>
          </a:p>
        </p:txBody>
      </p:sp>
      <p:sp>
        <p:nvSpPr>
          <p:cNvPr id="29" name="28 Metin kutusu"/>
          <p:cNvSpPr txBox="1"/>
          <p:nvPr/>
        </p:nvSpPr>
        <p:spPr>
          <a:xfrm>
            <a:off x="5357818" y="4947834"/>
            <a:ext cx="928694" cy="338554"/>
          </a:xfrm>
          <a:prstGeom prst="rect">
            <a:avLst/>
          </a:prstGeom>
          <a:solidFill>
            <a:schemeClr val="accent1">
              <a:lumMod val="40000"/>
              <a:lumOff val="60000"/>
            </a:schemeClr>
          </a:solidFill>
        </p:spPr>
        <p:txBody>
          <a:bodyPr wrap="square" rtlCol="0">
            <a:spAutoFit/>
          </a:bodyPr>
          <a:lstStyle/>
          <a:p>
            <a:r>
              <a:rPr lang="tr-TR" sz="1600" b="1" dirty="0" smtClean="0">
                <a:solidFill>
                  <a:schemeClr val="bg1"/>
                </a:solidFill>
              </a:rPr>
              <a:t>HAYIR</a:t>
            </a:r>
            <a:endParaRPr lang="tr-TR" sz="1600" b="1" dirty="0">
              <a:solidFill>
                <a:schemeClr val="bg1"/>
              </a:solidFill>
            </a:endParaRPr>
          </a:p>
        </p:txBody>
      </p:sp>
      <p:sp>
        <p:nvSpPr>
          <p:cNvPr id="30" name="29 Yukarı Bükülü Ok"/>
          <p:cNvSpPr/>
          <p:nvPr/>
        </p:nvSpPr>
        <p:spPr>
          <a:xfrm rot="10800000" flipH="1">
            <a:off x="5286381" y="4786321"/>
            <a:ext cx="1428759" cy="500065"/>
          </a:xfrm>
          <a:prstGeom prst="bentUpArrow">
            <a:avLst>
              <a:gd name="adj1" fmla="val 22378"/>
              <a:gd name="adj2" fmla="val 23853"/>
              <a:gd name="adj3" fmla="val 3394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30 Komut Düğmesi: Özel">
            <a:hlinkClick r:id="" action="ppaction://noaction" highlightClick="1"/>
          </p:cNvPr>
          <p:cNvSpPr/>
          <p:nvPr/>
        </p:nvSpPr>
        <p:spPr>
          <a:xfrm>
            <a:off x="5500694" y="5357850"/>
            <a:ext cx="3429024" cy="1428736"/>
          </a:xfrm>
          <a:prstGeom prst="actionButtonBlank">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b="1" dirty="0" smtClean="0">
                <a:solidFill>
                  <a:srgbClr val="FF0000"/>
                </a:solidFill>
                <a:latin typeface="Calibri" pitchFamily="32" charset="0"/>
              </a:rPr>
              <a:t>GFB Geçerlilik Süresi Sona Erdiğinde;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dirty="0" smtClean="0">
                <a:solidFill>
                  <a:srgbClr val="FF0000"/>
                </a:solidFill>
                <a:latin typeface="Calibri" pitchFamily="32" charset="0"/>
              </a:rPr>
              <a:t>-İşletme  bir kereye mahsus ikinci sefer müracaat yapabilir.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dirty="0" smtClean="0">
                <a:solidFill>
                  <a:srgbClr val="FF0000"/>
                </a:solidFill>
                <a:latin typeface="Calibri" pitchFamily="32" charset="0"/>
              </a:rPr>
              <a:t>-Faaliyetini sürdürmesi durumunda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600" dirty="0" smtClean="0">
                <a:solidFill>
                  <a:srgbClr val="FF0000"/>
                </a:solidFill>
                <a:latin typeface="Calibri" pitchFamily="32" charset="0"/>
              </a:rPr>
              <a:t>Cezai işlem uygulanır.</a:t>
            </a:r>
            <a:endParaRPr lang="tr-TR" sz="1400" dirty="0">
              <a:solidFill>
                <a:srgbClr val="FF0000"/>
              </a:solidFill>
              <a:latin typeface="Calibri" pitchFamily="32" charset="0"/>
            </a:endParaRPr>
          </a:p>
        </p:txBody>
      </p:sp>
      <p:sp>
        <p:nvSpPr>
          <p:cNvPr id="32" name="31 Metin kutusu"/>
          <p:cNvSpPr txBox="1"/>
          <p:nvPr/>
        </p:nvSpPr>
        <p:spPr>
          <a:xfrm>
            <a:off x="1643042" y="5072074"/>
            <a:ext cx="928694" cy="338554"/>
          </a:xfrm>
          <a:prstGeom prst="rect">
            <a:avLst/>
          </a:prstGeom>
          <a:solidFill>
            <a:schemeClr val="accent1">
              <a:lumMod val="40000"/>
              <a:lumOff val="60000"/>
            </a:schemeClr>
          </a:solidFill>
        </p:spPr>
        <p:txBody>
          <a:bodyPr wrap="square" rtlCol="0">
            <a:spAutoFit/>
          </a:bodyPr>
          <a:lstStyle/>
          <a:p>
            <a:r>
              <a:rPr lang="tr-TR" sz="1600" b="1" dirty="0" smtClean="0">
                <a:solidFill>
                  <a:schemeClr val="bg1"/>
                </a:solidFill>
              </a:rPr>
              <a:t>HAYIR</a:t>
            </a:r>
            <a:endParaRPr lang="tr-TR" sz="1600" b="1" dirty="0">
              <a:solidFill>
                <a:schemeClr val="bg1"/>
              </a:solidFill>
            </a:endParaRPr>
          </a:p>
        </p:txBody>
      </p:sp>
      <p:sp>
        <p:nvSpPr>
          <p:cNvPr id="33" name="Rectangle 5"/>
          <p:cNvSpPr>
            <a:spLocks noChangeArrowheads="1"/>
          </p:cNvSpPr>
          <p:nvPr/>
        </p:nvSpPr>
        <p:spPr bwMode="auto">
          <a:xfrm>
            <a:off x="6215042" y="2000240"/>
            <a:ext cx="2928958" cy="428628"/>
          </a:xfrm>
          <a:prstGeom prst="rect">
            <a:avLst/>
          </a:prstGeom>
          <a:solidFill>
            <a:schemeClr val="accent1">
              <a:lumMod val="40000"/>
              <a:lumOff val="60000"/>
            </a:schemeClr>
          </a:solidFill>
          <a:ln w="9360">
            <a:solidFill>
              <a:srgbClr val="000000"/>
            </a:solidFill>
            <a:miter lim="800000"/>
            <a:headEnd/>
            <a:tailEnd/>
          </a:ln>
          <a:effectLst>
            <a:outerShdw dist="109865" dir="634411" algn="ctr" rotWithShape="0">
              <a:srgbClr val="000000">
                <a:alpha val="38034"/>
              </a:srgbClr>
            </a:outerShdw>
          </a:effectLst>
        </p:spPr>
        <p:txBody>
          <a:bodyPr wrap="none" anchor="ctr"/>
          <a:lstStyle/>
          <a:p>
            <a:pPr>
              <a:defRPr/>
            </a:pPr>
            <a:r>
              <a:rPr lang="tr-TR" dirty="0" smtClean="0">
                <a:latin typeface="+mj-lt"/>
              </a:rPr>
              <a:t> </a:t>
            </a:r>
            <a:r>
              <a:rPr lang="tr-TR" sz="1600" b="1" dirty="0" smtClean="0">
                <a:solidFill>
                  <a:srgbClr val="FF0000"/>
                </a:solidFill>
                <a:latin typeface="+mj-lt"/>
              </a:rPr>
              <a:t>6 ay </a:t>
            </a:r>
            <a:r>
              <a:rPr lang="tr-TR" sz="1600" b="1" dirty="0" smtClean="0">
                <a:latin typeface="+mj-lt"/>
              </a:rPr>
              <a:t>+ </a:t>
            </a:r>
            <a:r>
              <a:rPr lang="tr-TR" sz="1600" b="1" dirty="0">
                <a:latin typeface="+mj-lt"/>
              </a:rPr>
              <a:t>6</a:t>
            </a:r>
            <a:r>
              <a:rPr lang="tr-TR" sz="1600" b="1" dirty="0" smtClean="0">
                <a:latin typeface="+mj-lt"/>
              </a:rPr>
              <a:t>0 gün +90 gün + 30 gün</a:t>
            </a:r>
            <a:endParaRPr lang="tr-TR" sz="16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par>
                                <p:cTn id="65" presetID="3" presetClass="entr" presetSubtype="10"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linds(horizont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linds(horizont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linds(horizontal)">
                                      <p:cBhvr>
                                        <p:cTn id="88" dur="500"/>
                                        <p:tgtEl>
                                          <p:spTgt spid="3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linds(horizontal)">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4" grpId="1" animBg="1"/>
      <p:bldP spid="15" grpId="0" animBg="1"/>
      <p:bldP spid="16" grpId="0" animBg="1"/>
      <p:bldP spid="18" grpId="0" animBg="1"/>
      <p:bldP spid="19" grpId="0" animBg="1"/>
      <p:bldP spid="20" grpId="0" animBg="1"/>
      <p:bldP spid="21" grpId="0"/>
      <p:bldP spid="22" grpId="0" animBg="1"/>
      <p:bldP spid="23" grpId="0"/>
      <p:bldP spid="24" grpId="0" animBg="1"/>
      <p:bldP spid="25" grpId="0"/>
      <p:bldP spid="27" grpId="0"/>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28596" y="3000372"/>
            <a:ext cx="8424936" cy="2308324"/>
          </a:xfrm>
          <a:prstGeom prst="rect">
            <a:avLst/>
          </a:prstGeom>
          <a:noFill/>
          <a:ln w="9525">
            <a:noFill/>
            <a:miter lim="800000"/>
            <a:headEnd/>
            <a:tailEnd/>
          </a:ln>
        </p:spPr>
        <p:txBody>
          <a:bodyPr wrap="square">
            <a:spAutoFit/>
          </a:bodyPr>
          <a:lstStyle/>
          <a:p>
            <a:pPr algn="just">
              <a:lnSpc>
                <a:spcPct val="150000"/>
              </a:lnSpc>
              <a:tabLst>
                <a:tab pos="531813" algn="l"/>
              </a:tabLst>
              <a:defRPr/>
            </a:pPr>
            <a:r>
              <a:rPr lang="tr-TR" sz="2400" dirty="0" smtClean="0">
                <a:latin typeface="+mj-lt"/>
                <a:cs typeface="+mn-cs"/>
              </a:rPr>
              <a:t>Katılımcıları Çevre </a:t>
            </a:r>
            <a:r>
              <a:rPr lang="tr-TR" sz="2400" dirty="0" smtClean="0">
                <a:latin typeface="+mj-lt"/>
              </a:rPr>
              <a:t>Mevzuatı gereği yükümlülükleri, mevzuat hükümleri doğrultusunda yapılması gerekenler ve idari yaptırımlar konusunda bilgilendirmek ve Çevre Kanunu hükümlerine mümküm olduğunca uyulmasını </a:t>
            </a:r>
            <a:r>
              <a:rPr lang="tr-TR" sz="2400" dirty="0" smtClean="0">
                <a:latin typeface="+mj-lt"/>
                <a:cs typeface="+mn-cs"/>
              </a:rPr>
              <a:t>sağlamaktır. </a:t>
            </a:r>
            <a:endParaRPr lang="tr-TR" sz="2400" dirty="0">
              <a:latin typeface="+mj-lt"/>
              <a:cs typeface="+mn-cs"/>
            </a:endParaRPr>
          </a:p>
        </p:txBody>
      </p:sp>
      <p:sp>
        <p:nvSpPr>
          <p:cNvPr id="5" name="TextBox 6"/>
          <p:cNvSpPr txBox="1"/>
          <p:nvPr/>
        </p:nvSpPr>
        <p:spPr>
          <a:xfrm>
            <a:off x="395536" y="2278613"/>
            <a:ext cx="2808312" cy="646331"/>
          </a:xfrm>
          <a:prstGeom prst="rect">
            <a:avLst/>
          </a:prstGeom>
          <a:noFill/>
        </p:spPr>
        <p:txBody>
          <a:bodyPr wrap="square" rtlCol="0">
            <a:spAutoFit/>
          </a:bodyPr>
          <a:lstStyle/>
          <a:p>
            <a:r>
              <a:rPr lang="tr-TR" sz="3600" dirty="0">
                <a:solidFill>
                  <a:schemeClr val="accent2">
                    <a:lumMod val="75000"/>
                  </a:schemeClr>
                </a:solidFill>
                <a:effectLst>
                  <a:outerShdw blurRad="38100" dist="38100" dir="2700000" algn="tl">
                    <a:srgbClr val="C0C0C0"/>
                  </a:outerShdw>
                </a:effectLst>
                <a:latin typeface="+mj-lt"/>
              </a:rPr>
              <a:t>AMAÇ</a:t>
            </a:r>
          </a:p>
        </p:txBody>
      </p:sp>
      <p:pic>
        <p:nvPicPr>
          <p:cNvPr id="6" name="Picture 4" descr="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349" y="476672"/>
            <a:ext cx="26971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42918"/>
            <a:ext cx="8229600" cy="1428760"/>
          </a:xfrm>
        </p:spPr>
        <p:txBody>
          <a:bodyPr>
            <a:noAutofit/>
          </a:bodyPr>
          <a:lstStyle/>
          <a:p>
            <a:pPr algn="ctr"/>
            <a:r>
              <a:rPr lang="tr-TR" dirty="0" smtClean="0">
                <a:solidFill>
                  <a:schemeClr val="accent2">
                    <a:lumMod val="75000"/>
                  </a:schemeClr>
                </a:solidFill>
                <a:effectLst>
                  <a:outerShdw blurRad="38100" dist="38100" dir="2700000" algn="tl">
                    <a:srgbClr val="C0C0C0"/>
                  </a:outerShdw>
                </a:effectLst>
                <a:ea typeface="+mn-ea"/>
                <a:cs typeface="Arial" charset="0"/>
              </a:rPr>
              <a:t>BELGENİN  İPTALİ YENİLENMESİ VE GEÇERLİLİĞİ</a:t>
            </a:r>
          </a:p>
        </p:txBody>
      </p:sp>
      <p:sp>
        <p:nvSpPr>
          <p:cNvPr id="4" name="3 Dikdörtgen"/>
          <p:cNvSpPr/>
          <p:nvPr/>
        </p:nvSpPr>
        <p:spPr>
          <a:xfrm>
            <a:off x="3143240" y="2071678"/>
            <a:ext cx="2643206" cy="571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mj-lt"/>
              </a:rPr>
              <a:t>5 YIL GEÇERLİ</a:t>
            </a:r>
            <a:endParaRPr lang="tr-TR" sz="2800" dirty="0">
              <a:solidFill>
                <a:schemeClr val="tx1"/>
              </a:solidFill>
              <a:latin typeface="+mj-lt"/>
            </a:endParaRPr>
          </a:p>
        </p:txBody>
      </p:sp>
      <p:cxnSp>
        <p:nvCxnSpPr>
          <p:cNvPr id="5" name="4 Düz Bağlayıcı"/>
          <p:cNvCxnSpPr/>
          <p:nvPr/>
        </p:nvCxnSpPr>
        <p:spPr>
          <a:xfrm>
            <a:off x="1187624" y="2643182"/>
            <a:ext cx="0" cy="3231586"/>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5 Yuvarlatılmış Dikdörtgen"/>
          <p:cNvSpPr/>
          <p:nvPr/>
        </p:nvSpPr>
        <p:spPr>
          <a:xfrm>
            <a:off x="1040354" y="2852580"/>
            <a:ext cx="7215238" cy="428628"/>
          </a:xfrm>
          <a:prstGeom prst="roundRect">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latin typeface="+mj-lt"/>
              </a:rPr>
              <a:t> </a:t>
            </a:r>
          </a:p>
          <a:p>
            <a:r>
              <a:rPr lang="tr-TR" dirty="0" smtClean="0">
                <a:solidFill>
                  <a:schemeClr val="tx1"/>
                </a:solidFill>
                <a:latin typeface="+mj-lt"/>
              </a:rPr>
              <a:t>   İşletmenin faaliyet yerinin değişmesi,</a:t>
            </a:r>
          </a:p>
          <a:p>
            <a:endParaRPr lang="tr-TR" sz="1400" dirty="0">
              <a:latin typeface="+mj-lt"/>
            </a:endParaRPr>
          </a:p>
        </p:txBody>
      </p:sp>
      <p:sp>
        <p:nvSpPr>
          <p:cNvPr id="7" name="6 Yuvarlatılmış Dikdörtgen"/>
          <p:cNvSpPr/>
          <p:nvPr/>
        </p:nvSpPr>
        <p:spPr>
          <a:xfrm>
            <a:off x="1040354" y="3424084"/>
            <a:ext cx="7215238" cy="428628"/>
          </a:xfrm>
          <a:prstGeom prst="roundRect">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400" dirty="0" smtClean="0">
              <a:solidFill>
                <a:schemeClr val="bg1"/>
              </a:solidFill>
              <a:latin typeface="+mj-lt"/>
            </a:endParaRPr>
          </a:p>
          <a:p>
            <a:r>
              <a:rPr lang="tr-TR" sz="1400" dirty="0" smtClean="0">
                <a:solidFill>
                  <a:schemeClr val="tx1"/>
                </a:solidFill>
                <a:latin typeface="+mj-lt"/>
              </a:rPr>
              <a:t>    </a:t>
            </a:r>
            <a:r>
              <a:rPr lang="tr-TR" dirty="0" smtClean="0">
                <a:solidFill>
                  <a:schemeClr val="tx1"/>
                </a:solidFill>
                <a:latin typeface="+mj-lt"/>
              </a:rPr>
              <a:t>İşletmenin faaliyet konusunun değişmesi,</a:t>
            </a:r>
          </a:p>
          <a:p>
            <a:endParaRPr lang="tr-TR" sz="1400" dirty="0">
              <a:latin typeface="+mj-lt"/>
            </a:endParaRPr>
          </a:p>
        </p:txBody>
      </p:sp>
      <p:sp>
        <p:nvSpPr>
          <p:cNvPr id="8" name="7 Yuvarlatılmış Dikdörtgen"/>
          <p:cNvSpPr/>
          <p:nvPr/>
        </p:nvSpPr>
        <p:spPr>
          <a:xfrm>
            <a:off x="1040354" y="3995588"/>
            <a:ext cx="7215238" cy="428628"/>
          </a:xfrm>
          <a:prstGeom prst="roundRect">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latin typeface="+mj-lt"/>
              </a:rPr>
              <a:t>    </a:t>
            </a:r>
            <a:r>
              <a:rPr lang="tr-TR" dirty="0" smtClean="0">
                <a:solidFill>
                  <a:schemeClr val="tx1"/>
                </a:solidFill>
                <a:latin typeface="+mj-lt"/>
              </a:rPr>
              <a:t>İşletmenin yakıtının ve/veya yakma sisteminin değişmesi,</a:t>
            </a:r>
            <a:endParaRPr lang="tr-TR" dirty="0">
              <a:solidFill>
                <a:schemeClr val="tx1"/>
              </a:solidFill>
              <a:latin typeface="+mj-lt"/>
            </a:endParaRPr>
          </a:p>
        </p:txBody>
      </p:sp>
      <p:sp>
        <p:nvSpPr>
          <p:cNvPr id="9" name="8 Yuvarlatılmış Dikdörtgen"/>
          <p:cNvSpPr/>
          <p:nvPr/>
        </p:nvSpPr>
        <p:spPr>
          <a:xfrm>
            <a:off x="1040354" y="4567092"/>
            <a:ext cx="7215238" cy="1016092"/>
          </a:xfrm>
          <a:prstGeom prst="roundRect">
            <a:avLst/>
          </a:prstGeom>
          <a:solidFill>
            <a:schemeClr val="accent1">
              <a:lumMod val="40000"/>
              <a:lumOff val="6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400" dirty="0" smtClean="0">
              <a:latin typeface="+mj-lt"/>
            </a:endParaRPr>
          </a:p>
          <a:p>
            <a:r>
              <a:rPr lang="tr-TR" dirty="0" smtClean="0">
                <a:solidFill>
                  <a:schemeClr val="tx1"/>
                </a:solidFill>
                <a:latin typeface="+mj-lt"/>
              </a:rPr>
              <a:t>  İşletmenin </a:t>
            </a:r>
            <a:r>
              <a:rPr lang="tr-TR" dirty="0">
                <a:solidFill>
                  <a:schemeClr val="tx1"/>
                </a:solidFill>
                <a:latin typeface="+mj-lt"/>
              </a:rPr>
              <a:t>toplam üretim kapasitesinin veya toplam yakma/anma ısıl </a:t>
            </a:r>
            <a:r>
              <a:rPr lang="tr-TR" dirty="0" smtClean="0">
                <a:solidFill>
                  <a:schemeClr val="tx1"/>
                </a:solidFill>
                <a:latin typeface="+mj-lt"/>
              </a:rPr>
              <a:t>    gücünün </a:t>
            </a:r>
            <a:r>
              <a:rPr lang="tr-TR" dirty="0">
                <a:solidFill>
                  <a:schemeClr val="tx1"/>
                </a:solidFill>
                <a:latin typeface="+mj-lt"/>
              </a:rPr>
              <a:t>en az 1/3 oranında artması veya artış miktarının bu Yönetmeliğin Ek-1 Listesi kapsamında yer alması.</a:t>
            </a:r>
            <a:endParaRPr lang="tr-TR" dirty="0">
              <a:latin typeface="+mj-lt"/>
            </a:endParaRPr>
          </a:p>
        </p:txBody>
      </p:sp>
      <p:sp>
        <p:nvSpPr>
          <p:cNvPr id="12" name="11 Dikdörtgen"/>
          <p:cNvSpPr/>
          <p:nvPr/>
        </p:nvSpPr>
        <p:spPr>
          <a:xfrm>
            <a:off x="1547664" y="5931183"/>
            <a:ext cx="6419896" cy="4286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0000"/>
                </a:solidFill>
                <a:latin typeface="+mj-lt"/>
              </a:rPr>
              <a:t>ÇEVRE İZİN VE/VEYA LİSANS ALMA SÜRECİ YENİDEN BAŞLATILIR</a:t>
            </a:r>
            <a:endParaRPr lang="tr-TR" dirty="0">
              <a:solidFill>
                <a:schemeClr val="tx1"/>
              </a:solidFill>
              <a:latin typeface="+mj-lt"/>
            </a:endParaRPr>
          </a:p>
        </p:txBody>
      </p:sp>
      <p:sp>
        <p:nvSpPr>
          <p:cNvPr id="13" name="12 Oval"/>
          <p:cNvSpPr/>
          <p:nvPr/>
        </p:nvSpPr>
        <p:spPr>
          <a:xfrm>
            <a:off x="1116186" y="2560996"/>
            <a:ext cx="142876" cy="142876"/>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4" name="13 Oval"/>
          <p:cNvSpPr/>
          <p:nvPr/>
        </p:nvSpPr>
        <p:spPr>
          <a:xfrm>
            <a:off x="1116186" y="5788307"/>
            <a:ext cx="142876" cy="142876"/>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6" presetClass="entr" presetSubtype="3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500"/>
                                        <p:tgtEl>
                                          <p:spTgt spid="13"/>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out)">
                                      <p:cBhvr>
                                        <p:cTn id="15" dur="500"/>
                                        <p:tgtEl>
                                          <p:spTgt spid="14"/>
                                        </p:tgtEl>
                                      </p:cBhvr>
                                    </p:animEffect>
                                  </p:childTnLst>
                                </p:cTn>
                              </p:par>
                              <p:par>
                                <p:cTn id="16" presetID="3" presetClass="entr" presetSubtype="5"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vertical)">
                                      <p:cBhvr>
                                        <p:cTn id="18" dur="500"/>
                                        <p:tgtEl>
                                          <p:spTgt spid="5"/>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Left)">
                                      <p:cBhvr>
                                        <p:cTn id="22" dur="500"/>
                                        <p:tgtEl>
                                          <p:spTgt spid="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Left)">
                                      <p:cBhvr>
                                        <p:cTn id="28" dur="500"/>
                                        <p:tgtEl>
                                          <p:spTgt spid="8"/>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Left)">
                                      <p:cBhvr>
                                        <p:cTn id="31" dur="500"/>
                                        <p:tgtEl>
                                          <p:spTgt spid="9"/>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Bottom)">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229600" cy="938962"/>
          </a:xfrm>
        </p:spPr>
        <p:txBody>
          <a:bodyPr>
            <a:normAutofit/>
          </a:bodyPr>
          <a:lstStyle/>
          <a:p>
            <a:pPr algn="ctr"/>
            <a:r>
              <a:rPr lang="tr-TR" dirty="0" smtClean="0"/>
              <a:t>MUAFİYET DURUMLARI</a:t>
            </a:r>
            <a:endParaRPr lang="tr-TR" dirty="0"/>
          </a:p>
        </p:txBody>
      </p:sp>
      <p:sp>
        <p:nvSpPr>
          <p:cNvPr id="3" name="2 İçerik Yer Tutucusu"/>
          <p:cNvSpPr>
            <a:spLocks noGrp="1"/>
          </p:cNvSpPr>
          <p:nvPr>
            <p:ph idx="1"/>
          </p:nvPr>
        </p:nvSpPr>
        <p:spPr>
          <a:xfrm>
            <a:off x="457200" y="1428736"/>
            <a:ext cx="8229600" cy="5214974"/>
          </a:xfrm>
        </p:spPr>
        <p:txBody>
          <a:bodyPr>
            <a:normAutofit fontScale="85000" lnSpcReduction="20000"/>
          </a:bodyPr>
          <a:lstStyle/>
          <a:p>
            <a:pPr algn="just"/>
            <a:r>
              <a:rPr lang="tr-TR" sz="3000" dirty="0" smtClean="0">
                <a:latin typeface="Calibri" pitchFamily="34" charset="0"/>
              </a:rPr>
              <a:t>Çevre İzin ve Lisans Yönetmeliği Ek-1 ve Ek-2 de yer almayan işletmeler izin ve lisanslardan muaftır.</a:t>
            </a:r>
          </a:p>
          <a:p>
            <a:pPr algn="just"/>
            <a:r>
              <a:rPr lang="tr-TR" sz="3000" dirty="0">
                <a:latin typeface="Calibri" pitchFamily="34" charset="0"/>
              </a:rPr>
              <a:t>Çevre İzin ve Lisans </a:t>
            </a:r>
            <a:r>
              <a:rPr lang="tr-TR" sz="3000" dirty="0" smtClean="0">
                <a:latin typeface="Calibri" pitchFamily="34" charset="0"/>
              </a:rPr>
              <a:t>Yönetmeliği Ek-1 ve Ek-2’sinde “ 1,2,3,4 ” işareti ile muafiyet getirilmiş işletme ve tesisler ile 7/3/2008 tarihinden önce kurulmuş ve açılma ve çalışma ruhsatı almış olanlar , çok hassas ve hassas kullanımlardan itibaren en az 500 metre mesafede olan veya gürültü haritaları hazırlanması gereken yerleşim yerleri dışında bulunan işletme ve tesisler gürültü konulu çevre izninden muaftır.</a:t>
            </a:r>
          </a:p>
          <a:p>
            <a:pPr algn="just"/>
            <a:r>
              <a:rPr lang="tr-TR" sz="3000" dirty="0" smtClean="0">
                <a:latin typeface="Calibri" pitchFamily="34" charset="0"/>
              </a:rPr>
              <a:t>Atıksuların alıcı ortama (akarsu, dere, göl, deniz vb.) deşarj edilmediği durumlarda atıksu konulu çevre izni alınmaz. Ancak mevcut kanalizasyon sistemini işleten idari merciden (Belediye, OSB </a:t>
            </a:r>
            <a:r>
              <a:rPr lang="tr-TR" sz="3000" dirty="0" err="1" smtClean="0">
                <a:latin typeface="Calibri" pitchFamily="34" charset="0"/>
              </a:rPr>
              <a:t>v.b</a:t>
            </a:r>
            <a:r>
              <a:rPr lang="tr-TR" sz="3000" dirty="0" smtClean="0">
                <a:latin typeface="Calibri" pitchFamily="34" charset="0"/>
              </a:rPr>
              <a:t>.) kanal bağlantı izni alınması gerekir. </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581904"/>
          </a:xfrm>
        </p:spPr>
        <p:txBody>
          <a:bodyPr>
            <a:normAutofit/>
          </a:bodyPr>
          <a:lstStyle/>
          <a:p>
            <a:pPr algn="ctr"/>
            <a:r>
              <a:rPr lang="tr-TR" dirty="0" smtClean="0"/>
              <a:t>DENETİM YÖNETMELİĞİ GEREĞİ YAPMAM GEREKEN BEYANLAR</a:t>
            </a:r>
            <a:endParaRPr lang="tr-TR" dirty="0"/>
          </a:p>
        </p:txBody>
      </p:sp>
      <p:sp>
        <p:nvSpPr>
          <p:cNvPr id="3" name="2 İçerik Yer Tutucusu"/>
          <p:cNvSpPr>
            <a:spLocks noGrp="1"/>
          </p:cNvSpPr>
          <p:nvPr>
            <p:ph idx="1"/>
          </p:nvPr>
        </p:nvSpPr>
        <p:spPr>
          <a:xfrm>
            <a:off x="2571736" y="2714620"/>
            <a:ext cx="6157192" cy="3286148"/>
          </a:xfrm>
        </p:spPr>
        <p:txBody>
          <a:bodyPr/>
          <a:lstStyle/>
          <a:p>
            <a:r>
              <a:rPr lang="tr-TR" sz="2800" dirty="0" smtClean="0">
                <a:latin typeface="Calibri" pitchFamily="34" charset="0"/>
              </a:rPr>
              <a:t>Atık Beyanı (TABS)</a:t>
            </a:r>
          </a:p>
          <a:p>
            <a:r>
              <a:rPr lang="tr-TR" sz="2800" dirty="0" smtClean="0">
                <a:latin typeface="Calibri" pitchFamily="34" charset="0"/>
              </a:rPr>
              <a:t>Atık Yağ Beyanı</a:t>
            </a:r>
          </a:p>
          <a:p>
            <a:r>
              <a:rPr lang="tr-TR" sz="2800" dirty="0" smtClean="0">
                <a:latin typeface="Calibri" pitchFamily="34" charset="0"/>
              </a:rPr>
              <a:t>Endüstriyel Atık Yönetim Planı</a:t>
            </a:r>
          </a:p>
          <a:p>
            <a:r>
              <a:rPr lang="tr-TR" sz="2800" dirty="0" smtClean="0">
                <a:latin typeface="Calibri" pitchFamily="34" charset="0"/>
              </a:rPr>
              <a:t>Ambalaj Beyanı</a:t>
            </a:r>
          </a:p>
          <a:p>
            <a:r>
              <a:rPr lang="tr-TR" sz="2800" dirty="0" smtClean="0">
                <a:latin typeface="Calibri" pitchFamily="34" charset="0"/>
              </a:rPr>
              <a:t>Seveso ve Kimyasal Üretim Beyanı</a:t>
            </a:r>
          </a:p>
          <a:p>
            <a:pPr>
              <a:buNone/>
            </a:pPr>
            <a:endParaRPr lang="tr-TR" sz="2800" dirty="0" smtClean="0">
              <a:latin typeface="Calibri" pitchFamily="34" charset="0"/>
            </a:endParaRPr>
          </a:p>
          <a:p>
            <a:endParaRPr lang="tr-TR" dirty="0" smtClean="0"/>
          </a:p>
          <a:p>
            <a:endParaRPr lang="tr-TR" dirty="0"/>
          </a:p>
        </p:txBody>
      </p:sp>
      <p:pic>
        <p:nvPicPr>
          <p:cNvPr id="4" name="Picture 5" descr="J0078711"/>
          <p:cNvPicPr>
            <a:picLocks noChangeAspect="1" noChangeArrowheads="1"/>
          </p:cNvPicPr>
          <p:nvPr/>
        </p:nvPicPr>
        <p:blipFill>
          <a:blip r:embed="rId2" cstate="print"/>
          <a:srcRect/>
          <a:stretch>
            <a:fillRect/>
          </a:stretch>
        </p:blipFill>
        <p:spPr>
          <a:xfrm>
            <a:off x="642910" y="2500306"/>
            <a:ext cx="1620838" cy="36464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1010400"/>
          </a:xfrm>
        </p:spPr>
        <p:txBody>
          <a:bodyPr/>
          <a:lstStyle/>
          <a:p>
            <a:pPr algn="ctr"/>
            <a:r>
              <a:rPr lang="tr-TR" dirty="0" smtClean="0"/>
              <a:t>ÇED TAAHHÜTLERİ NELERDİR</a:t>
            </a:r>
            <a:endParaRPr lang="tr-TR" dirty="0"/>
          </a:p>
        </p:txBody>
      </p:sp>
      <p:sp>
        <p:nvSpPr>
          <p:cNvPr id="3" name="2 İçerik Yer Tutucusu"/>
          <p:cNvSpPr>
            <a:spLocks noGrp="1"/>
          </p:cNvSpPr>
          <p:nvPr>
            <p:ph idx="1"/>
          </p:nvPr>
        </p:nvSpPr>
        <p:spPr>
          <a:xfrm>
            <a:off x="500034" y="1428736"/>
            <a:ext cx="8229600" cy="4922520"/>
          </a:xfrm>
        </p:spPr>
        <p:txBody>
          <a:bodyPr>
            <a:normAutofit/>
          </a:bodyPr>
          <a:lstStyle/>
          <a:p>
            <a:pPr>
              <a:buNone/>
            </a:pPr>
            <a:r>
              <a:rPr lang="tr-TR" sz="3000" dirty="0" smtClean="0">
                <a:latin typeface="Calibri" pitchFamily="34" charset="0"/>
              </a:rPr>
              <a:t>Hazırlanmış olan dosyada belirtilen;</a:t>
            </a:r>
          </a:p>
          <a:p>
            <a:r>
              <a:rPr lang="tr-TR" sz="3000" dirty="0" smtClean="0">
                <a:latin typeface="Calibri" pitchFamily="34" charset="0"/>
              </a:rPr>
              <a:t>Kapasite bilgileri,</a:t>
            </a:r>
          </a:p>
          <a:p>
            <a:r>
              <a:rPr lang="tr-TR" sz="3000" dirty="0" smtClean="0">
                <a:latin typeface="Calibri" pitchFamily="34" charset="0"/>
              </a:rPr>
              <a:t>Makine ekipman listesi,</a:t>
            </a:r>
          </a:p>
          <a:p>
            <a:r>
              <a:rPr lang="tr-TR" sz="3000" dirty="0" smtClean="0">
                <a:latin typeface="Calibri" pitchFamily="34" charset="0"/>
              </a:rPr>
              <a:t>Vaziyet ve makine yerleşim planı,</a:t>
            </a:r>
          </a:p>
          <a:p>
            <a:r>
              <a:rPr lang="tr-TR" sz="3000" dirty="0" smtClean="0">
                <a:latin typeface="Calibri" pitchFamily="34" charset="0"/>
              </a:rPr>
              <a:t>Vardiya sayısı ve çalışma saatleri,</a:t>
            </a:r>
          </a:p>
          <a:p>
            <a:r>
              <a:rPr lang="tr-TR" sz="3000" dirty="0" smtClean="0">
                <a:latin typeface="Calibri" pitchFamily="34" charset="0"/>
              </a:rPr>
              <a:t>Çalışan kişi sayısı,</a:t>
            </a:r>
          </a:p>
          <a:p>
            <a:r>
              <a:rPr lang="tr-TR" sz="3000" dirty="0" smtClean="0">
                <a:latin typeface="Calibri" pitchFamily="34" charset="0"/>
              </a:rPr>
              <a:t>Tesis, ünite vb. bulunduğu alanlar,</a:t>
            </a:r>
          </a:p>
          <a:p>
            <a:r>
              <a:rPr lang="tr-TR" sz="3000" dirty="0" smtClean="0">
                <a:latin typeface="Calibri" pitchFamily="34" charset="0"/>
              </a:rPr>
              <a:t>Oluşan atıkların (sıvı-katı-toz) bertarafı konuları,</a:t>
            </a:r>
          </a:p>
          <a:p>
            <a:pPr>
              <a:buNone/>
            </a:pPr>
            <a:endParaRPr lang="tr-T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0" y="571480"/>
            <a:ext cx="9144000" cy="1000125"/>
          </a:xfrm>
        </p:spPr>
        <p:txBody>
          <a:bodyPr>
            <a:normAutofit/>
          </a:bodyPr>
          <a:lstStyle/>
          <a:p>
            <a:pPr algn="ctr" eaLnBrk="1" hangingPunct="1"/>
            <a:r>
              <a:rPr lang="tr-TR" dirty="0">
                <a:solidFill>
                  <a:schemeClr val="accent2">
                    <a:lumMod val="75000"/>
                  </a:schemeClr>
                </a:solidFill>
                <a:effectLst>
                  <a:outerShdw blurRad="38100" dist="38100" dir="2700000" algn="tl">
                    <a:srgbClr val="C0C0C0"/>
                  </a:outerShdw>
                </a:effectLst>
                <a:ea typeface="+mn-ea"/>
                <a:cs typeface="Arial" charset="0"/>
              </a:rPr>
              <a:t>CEZALAR</a:t>
            </a:r>
          </a:p>
        </p:txBody>
      </p:sp>
      <p:sp>
        <p:nvSpPr>
          <p:cNvPr id="6" name="2 İçerik Yer Tutucusu"/>
          <p:cNvSpPr>
            <a:spLocks noGrp="1"/>
          </p:cNvSpPr>
          <p:nvPr>
            <p:ph idx="1"/>
          </p:nvPr>
        </p:nvSpPr>
        <p:spPr>
          <a:xfrm>
            <a:off x="357188" y="3214686"/>
            <a:ext cx="8329612" cy="3454674"/>
          </a:xfrm>
        </p:spPr>
        <p:txBody>
          <a:bodyPr>
            <a:normAutofit/>
          </a:bodyPr>
          <a:lstStyle/>
          <a:p>
            <a:pPr marL="274320" indent="-274320" algn="ctr" eaLnBrk="1" fontAlgn="auto" hangingPunct="1">
              <a:spcAft>
                <a:spcPts val="0"/>
              </a:spcAft>
              <a:buClr>
                <a:schemeClr val="accent3"/>
              </a:buClr>
              <a:buFont typeface="Wingdings 2"/>
              <a:buNone/>
              <a:defRPr/>
            </a:pPr>
            <a:r>
              <a:rPr lang="tr-TR" b="1" dirty="0" smtClean="0">
                <a:solidFill>
                  <a:srgbClr val="0070C0"/>
                </a:solidFill>
                <a:latin typeface="+mj-lt"/>
              </a:rPr>
              <a:t>2872 SAYILI ÇEVRE KANUNU UYARINCA VERİLECEK İDARİ PARA CEZALARINA İLİŞKİN TEBLİĞ (2016/1) YE GÖRE 01/01/2016 – 31/12/2016 TARİHLERİ ARASINDA UYGULANACAK CEZA</a:t>
            </a:r>
          </a:p>
          <a:p>
            <a:pPr marL="274320" indent="-274320" eaLnBrk="1" fontAlgn="auto" hangingPunct="1">
              <a:spcAft>
                <a:spcPts val="0"/>
              </a:spcAft>
              <a:buClr>
                <a:schemeClr val="accent3"/>
              </a:buClr>
              <a:buFont typeface="Wingdings 2"/>
              <a:buNone/>
              <a:defRPr/>
            </a:pPr>
            <a:endParaRPr lang="tr-TR" b="1" dirty="0" smtClean="0">
              <a:solidFill>
                <a:srgbClr val="0070C0"/>
              </a:solidFill>
              <a:latin typeface="+mj-lt"/>
            </a:endParaRPr>
          </a:p>
        </p:txBody>
      </p:sp>
      <p:pic>
        <p:nvPicPr>
          <p:cNvPr id="7" name="Picture 2" descr="C:\Documents and Settings\Administrator\Desktop\tehlikeli atıklar sunum\internet\dikkatt.jpg"/>
          <p:cNvPicPr>
            <a:picLocks noChangeAspect="1" noChangeArrowheads="1"/>
          </p:cNvPicPr>
          <p:nvPr/>
        </p:nvPicPr>
        <p:blipFill>
          <a:blip r:embed="rId2" cstate="print"/>
          <a:srcRect/>
          <a:stretch>
            <a:fillRect/>
          </a:stretch>
        </p:blipFill>
        <p:spPr bwMode="auto">
          <a:xfrm>
            <a:off x="939100" y="1500174"/>
            <a:ext cx="1489752" cy="1546227"/>
          </a:xfrm>
          <a:prstGeom prst="rect">
            <a:avLst/>
          </a:prstGeom>
          <a:noFill/>
          <a:ln w="9525">
            <a:noFill/>
            <a:miter lim="800000"/>
            <a:headEnd/>
            <a:tailEnd/>
          </a:ln>
        </p:spPr>
      </p:pic>
      <p:pic>
        <p:nvPicPr>
          <p:cNvPr id="8" name="Picture 5" descr="C:\Documents and Settings\Administrator\Desktop\tehlikeli atıklar sunum\internet\PARA.jpg"/>
          <p:cNvPicPr>
            <a:picLocks noChangeAspect="1" noChangeArrowheads="1"/>
          </p:cNvPicPr>
          <p:nvPr/>
        </p:nvPicPr>
        <p:blipFill>
          <a:blip r:embed="rId3" cstate="print"/>
          <a:srcRect/>
          <a:stretch>
            <a:fillRect/>
          </a:stretch>
        </p:blipFill>
        <p:spPr bwMode="auto">
          <a:xfrm>
            <a:off x="6929454" y="1142984"/>
            <a:ext cx="2000250" cy="20002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14282" y="1571612"/>
            <a:ext cx="8786842" cy="405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4320" lvl="0" indent="-274320" fontAlgn="base">
              <a:spcBef>
                <a:spcPct val="20000"/>
              </a:spcBef>
              <a:spcAft>
                <a:spcPct val="0"/>
              </a:spcAft>
              <a:buClr>
                <a:schemeClr val="accent3"/>
              </a:buClr>
              <a:buSzPct val="95000"/>
              <a:defRPr/>
            </a:pPr>
            <a:r>
              <a:rPr lang="tr-TR" sz="2800" dirty="0" smtClean="0">
                <a:latin typeface="Calibri" pitchFamily="34" charset="0"/>
              </a:rPr>
              <a:t>   </a:t>
            </a:r>
            <a:r>
              <a:rPr lang="tr-TR" sz="2800" dirty="0">
                <a:latin typeface="Calibri" pitchFamily="34" charset="0"/>
              </a:rPr>
              <a:t> b) İzne tâbi tutulan tesisleri, yetkili makamlardan izin almadan kuran ve işleten veya iznin iptal edilmesine rağmen kurmaya ve işletmeye devam eden veya bu tesislerde izin almaksızın sonradan değişiklik yapan veya yetkili makamların gerekli gördükleri değişiklikleri tanınan sürede yapmayanlara 49.095  TL Türk Lirası idarî para cezası verilir. </a:t>
            </a:r>
          </a:p>
          <a:p>
            <a:pPr marL="274320" lvl="0" indent="-274320" fontAlgn="base">
              <a:spcBef>
                <a:spcPct val="20000"/>
              </a:spcBef>
              <a:spcAft>
                <a:spcPct val="0"/>
              </a:spcAft>
              <a:buClr>
                <a:schemeClr val="accent3"/>
              </a:buClr>
              <a:buSzPct val="95000"/>
              <a:defRPr/>
            </a:pPr>
            <a:r>
              <a:rPr lang="tr-TR" sz="2800" dirty="0">
                <a:latin typeface="Calibri" pitchFamily="34" charset="0"/>
              </a:rPr>
              <a:t>   Bu tesislerde emisyon miktarları yönetmelikle belirlenen sınırları aşıyorsa 98.196 Türk Lirası idarî para cezası verilir. </a:t>
            </a:r>
            <a:endParaRPr lang="tr-TR" sz="2800" dirty="0" smtClean="0">
              <a:latin typeface="Calibri" pitchFamily="34" charset="0"/>
            </a:endParaRPr>
          </a:p>
        </p:txBody>
      </p:sp>
      <p:sp>
        <p:nvSpPr>
          <p:cNvPr id="3" name="1 Başlık"/>
          <p:cNvSpPr>
            <a:spLocks noGrp="1"/>
          </p:cNvSpPr>
          <p:nvPr>
            <p:ph type="title"/>
          </p:nvPr>
        </p:nvSpPr>
        <p:spPr>
          <a:xfrm>
            <a:off x="0" y="571480"/>
            <a:ext cx="9144000" cy="1000125"/>
          </a:xfrm>
        </p:spPr>
        <p:txBody>
          <a:bodyPr>
            <a:normAutofit/>
          </a:bodyPr>
          <a:lstStyle/>
          <a:p>
            <a:pPr algn="ctr" eaLnBrk="1" hangingPunct="1"/>
            <a:r>
              <a:rPr lang="tr-TR" dirty="0">
                <a:solidFill>
                  <a:schemeClr val="accent2">
                    <a:lumMod val="75000"/>
                  </a:schemeClr>
                </a:solidFill>
                <a:effectLst>
                  <a:outerShdw blurRad="38100" dist="38100" dir="2700000" algn="tl">
                    <a:srgbClr val="C0C0C0"/>
                  </a:outerShdw>
                </a:effectLst>
                <a:ea typeface="+mn-ea"/>
                <a:cs typeface="Arial" charset="0"/>
              </a:rPr>
              <a:t>CEZALAR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animEffect transition="in" filter="blinds(horizontal)">
                                      <p:cBhvr>
                                        <p:cTn id="7" dur="500"/>
                                        <p:tgtEl>
                                          <p:spTgt spid="45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7">
                                            <p:txEl>
                                              <p:pRg st="1" end="1"/>
                                            </p:txEl>
                                          </p:spTgt>
                                        </p:tgtEl>
                                        <p:attrNameLst>
                                          <p:attrName>style.visibility</p:attrName>
                                        </p:attrNameLst>
                                      </p:cBhvr>
                                      <p:to>
                                        <p:strVal val="visible"/>
                                      </p:to>
                                    </p:set>
                                    <p:animEffect transition="in" filter="blinds(horizontal)">
                                      <p:cBhvr>
                                        <p:cTn id="12" dur="500"/>
                                        <p:tgtEl>
                                          <p:spTgt spid="450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8229600" cy="4572032"/>
          </a:xfrm>
        </p:spPr>
        <p:txBody>
          <a:bodyPr>
            <a:normAutofit/>
          </a:bodyPr>
          <a:lstStyle/>
          <a:p>
            <a:pPr lvl="0" algn="just" fontAlgn="base">
              <a:spcAft>
                <a:spcPct val="0"/>
              </a:spcAft>
              <a:buNone/>
              <a:defRPr/>
            </a:pPr>
            <a:r>
              <a:rPr lang="tr-TR" sz="2800" dirty="0" smtClean="0">
                <a:latin typeface="Calibri" pitchFamily="34" charset="0"/>
              </a:rPr>
              <a:t>	</a:t>
            </a:r>
            <a:r>
              <a:rPr lang="tr-TR" sz="2800" dirty="0">
                <a:latin typeface="Calibri" pitchFamily="34" charset="0"/>
              </a:rPr>
              <a:t>İzne tâbi tesisleri, aldıkları izin belgesinde veya yönetmeliklerde öngörülen önlemleri almadan veya yönetmeliklerde belirlenen emisyon standartlarına ve sınırlamalarına aykırı olarak işletenlere 49.095 Türk Lirası idarî para cezası verilir. </a:t>
            </a:r>
          </a:p>
          <a:p>
            <a:pPr algn="just" fontAlgn="base">
              <a:spcAft>
                <a:spcPct val="0"/>
              </a:spcAft>
              <a:buNone/>
              <a:defRPr/>
            </a:pPr>
            <a:r>
              <a:rPr lang="tr-TR" sz="2800" dirty="0">
                <a:latin typeface="Calibri" pitchFamily="34" charset="0"/>
              </a:rPr>
              <a:t>	c) Hava kirliliği yönünden kurulması ve işletilmesi izne tâbi olmayan tesislerin işletilmesi sırasında yönetmelikle belirlenen standartlara aykırı emisyona neden olanlara 12.267  Türk Lirası idarî para cezası verilir.</a:t>
            </a:r>
          </a:p>
          <a:p>
            <a:pPr lvl="0" fontAlgn="base">
              <a:spcAft>
                <a:spcPct val="0"/>
              </a:spcAft>
              <a:buFont typeface="Arial" charset="0"/>
              <a:buChar char="•"/>
              <a:defRPr/>
            </a:pPr>
            <a:endParaRPr lang="tr-TR" sz="2800" dirty="0" smtClean="0">
              <a:latin typeface="Calibri" pitchFamily="34" charset="0"/>
            </a:endParaRPr>
          </a:p>
          <a:p>
            <a:pPr lvl="0" fontAlgn="base">
              <a:spcAft>
                <a:spcPct val="0"/>
              </a:spcAft>
              <a:buFont typeface="Arial" charset="0"/>
              <a:buChar char="•"/>
              <a:defRPr/>
            </a:pPr>
            <a:endParaRPr lang="tr-TR" sz="2800" dirty="0" smtClean="0">
              <a:latin typeface="Calibri" pitchFamily="34" charset="0"/>
            </a:endParaRPr>
          </a:p>
        </p:txBody>
      </p:sp>
      <p:sp>
        <p:nvSpPr>
          <p:cNvPr id="4"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5720" y="1571612"/>
            <a:ext cx="8572560" cy="3970318"/>
          </a:xfrm>
          <a:prstGeom prst="rect">
            <a:avLst/>
          </a:prstGeom>
        </p:spPr>
        <p:txBody>
          <a:bodyPr wrap="square">
            <a:spAutoFit/>
          </a:bodyPr>
          <a:lstStyle/>
          <a:p>
            <a:pPr algn="just"/>
            <a:r>
              <a:rPr lang="tr-TR" sz="2800" dirty="0">
                <a:latin typeface="Calibri" pitchFamily="34" charset="0"/>
              </a:rPr>
              <a:t>e)Çevresel Etki Değerlendirmesi sürecine başlamadan veya bu süreci tamamlamadan inşaata başlayan ya da faaliyete geçenlere yapılan proje bedelinin yüzde ikisi oranında idarî para cezası verilir. Cezaya konu olan durumlarda yatırımcı faaliyet alanını eski hale getirmekle yükümlüdür. </a:t>
            </a:r>
          </a:p>
          <a:p>
            <a:pPr algn="just"/>
            <a:r>
              <a:rPr lang="tr-TR" sz="2800" dirty="0">
                <a:latin typeface="Calibri" pitchFamily="34" charset="0"/>
              </a:rPr>
              <a:t>Çevresel Etki Değerlendirmesi sürecinde verdikleri taahhütnameye aykırı davrananlara, her bir ihlal için  20.452  Türk Lirası idarî para cezası verilir.</a:t>
            </a:r>
            <a:endParaRPr lang="tr-TR" sz="2600" dirty="0">
              <a:latin typeface="Calibri" pitchFamily="34" charset="0"/>
            </a:endParaRPr>
          </a:p>
        </p:txBody>
      </p:sp>
      <p:sp>
        <p:nvSpPr>
          <p:cNvPr id="3"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a:spLocks noGrp="1"/>
          </p:cNvSpPr>
          <p:nvPr>
            <p:ph idx="1"/>
          </p:nvPr>
        </p:nvSpPr>
        <p:spPr>
          <a:xfrm>
            <a:off x="539552" y="1556792"/>
            <a:ext cx="8248430" cy="4589575"/>
          </a:xfrm>
        </p:spPr>
        <p:txBody>
          <a:bodyPr>
            <a:normAutofit fontScale="92500"/>
          </a:bodyPr>
          <a:lstStyle/>
          <a:p>
            <a:pPr algn="just">
              <a:buFont typeface="Wingdings 2" pitchFamily="18" charset="2"/>
              <a:buNone/>
              <a:defRPr/>
            </a:pPr>
            <a:r>
              <a:rPr lang="tr-TR" sz="2800" dirty="0">
                <a:latin typeface="Calibri" pitchFamily="34" charset="0"/>
              </a:rPr>
              <a:t>f) Kurulması zorunlu olan atık alım, ön arıtma, arıtma veya bertaraf tesislerini kurmayanlar ile kurup da çalıştırmayanlara 122.748  TL</a:t>
            </a:r>
          </a:p>
          <a:p>
            <a:pPr algn="just">
              <a:buFont typeface="Wingdings 2" pitchFamily="18" charset="2"/>
              <a:buNone/>
              <a:defRPr/>
            </a:pPr>
            <a:r>
              <a:rPr lang="tr-TR" sz="2800" dirty="0">
                <a:latin typeface="Calibri" pitchFamily="34" charset="0"/>
              </a:rPr>
              <a:t>g)Bildirim ve bilgi verme yükümlülüğünü yerine getirmeyenlere 12.267  TL</a:t>
            </a:r>
          </a:p>
          <a:p>
            <a:pPr algn="just">
              <a:buFont typeface="Wingdings 2" pitchFamily="18" charset="2"/>
              <a:buNone/>
              <a:defRPr/>
            </a:pPr>
            <a:r>
              <a:rPr lang="tr-TR" sz="2800" dirty="0">
                <a:latin typeface="Calibri" pitchFamily="34" charset="0"/>
              </a:rPr>
              <a:t>h)Çıkarılan yönetmelikle belirlenen önlemleri almayan veya standartlara aykırı şekilde gürültü ve titreşime neden olanlara 24.546  Türk Lirası idarî para cezası verilir.</a:t>
            </a:r>
          </a:p>
          <a:p>
            <a:pPr algn="just">
              <a:buFont typeface="Wingdings 2" pitchFamily="18" charset="2"/>
              <a:buNone/>
              <a:defRPr/>
            </a:pPr>
            <a:r>
              <a:rPr lang="tr-TR" sz="2800" dirty="0">
                <a:latin typeface="Calibri" pitchFamily="34" charset="0"/>
              </a:rPr>
              <a:t>i) Yürürlüğe konulan yönetmelik hükümlerine aykırı davrananlara  2.039  </a:t>
            </a:r>
            <a:r>
              <a:rPr lang="tr-TR" sz="2800" dirty="0" smtClean="0">
                <a:latin typeface="Calibri" pitchFamily="34" charset="0"/>
              </a:rPr>
              <a:t>Türk </a:t>
            </a:r>
            <a:r>
              <a:rPr lang="tr-TR" sz="2800" dirty="0">
                <a:latin typeface="Calibri" pitchFamily="34" charset="0"/>
              </a:rPr>
              <a:t>Lirası idarî para cezası verilir.</a:t>
            </a:r>
          </a:p>
          <a:p>
            <a:pPr>
              <a:buFont typeface="Wingdings 2" pitchFamily="18" charset="2"/>
              <a:buNone/>
              <a:defRPr/>
            </a:pPr>
            <a:endParaRPr lang="tr-TR" dirty="0"/>
          </a:p>
        </p:txBody>
      </p:sp>
      <p:sp>
        <p:nvSpPr>
          <p:cNvPr id="3"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5720" y="1428736"/>
            <a:ext cx="8501122" cy="4524315"/>
          </a:xfrm>
          <a:prstGeom prst="rect">
            <a:avLst/>
          </a:prstGeom>
        </p:spPr>
        <p:txBody>
          <a:bodyPr wrap="square">
            <a:spAutoFit/>
          </a:bodyPr>
          <a:lstStyle/>
          <a:p>
            <a:pPr algn="just">
              <a:buNone/>
              <a:defRPr/>
            </a:pPr>
            <a:r>
              <a:rPr lang="tr-TR" sz="2400" dirty="0">
                <a:latin typeface="Calibri" pitchFamily="34" charset="0"/>
              </a:rPr>
              <a:t>j) Kanunda ve yönetmelikte öngörülen yasaklara veya standartlara aykırı olarak veya önlemleri almadan atıkları toprağa verenlere 49.095  TL </a:t>
            </a:r>
          </a:p>
          <a:p>
            <a:pPr algn="just">
              <a:buNone/>
              <a:defRPr/>
            </a:pPr>
            <a:r>
              <a:rPr lang="tr-TR" sz="2400" dirty="0">
                <a:latin typeface="Calibri" pitchFamily="34" charset="0"/>
              </a:rPr>
              <a:t>k) Bu Kanunun 9 uncu maddesinin (a) bendinde belirtilen hususlara aykırı olarak biyolojik çeşitliliği tahrip edenlere, (d) bendi uyarınca ilan edilen Özel Çevre Koruma Bölgeleri için tespit edilen koruma ve kullanma esaslarına aykırı davrananlara ve (e) bendinin ikinci paragrafı uyarınca sulak alanlar için yönetmelikle belirlenen koruma ve kullanım </a:t>
            </a:r>
            <a:r>
              <a:rPr lang="tr-TR" sz="2400" dirty="0" err="1">
                <a:latin typeface="Calibri" pitchFamily="34" charset="0"/>
              </a:rPr>
              <a:t>usûl</a:t>
            </a:r>
            <a:r>
              <a:rPr lang="tr-TR" sz="2400" dirty="0">
                <a:latin typeface="Calibri" pitchFamily="34" charset="0"/>
              </a:rPr>
              <a:t> ve esaslarına aykırı davrananlar ile (f) bendinde belirlenen esaslara ve yasaklamalara aykırı davrananlara </a:t>
            </a:r>
            <a:r>
              <a:rPr lang="tr-TR" sz="2400" dirty="0" smtClean="0">
                <a:latin typeface="Calibri" pitchFamily="34" charset="0"/>
              </a:rPr>
              <a:t>40.913 Türk </a:t>
            </a:r>
            <a:r>
              <a:rPr lang="tr-TR" sz="2400" dirty="0">
                <a:latin typeface="Calibri" pitchFamily="34" charset="0"/>
              </a:rPr>
              <a:t>Lirası, (e) bendinin birinci paragrafına aykırı davrananlara 204.584  Türk Lirası idarî para cezası verilir.</a:t>
            </a:r>
          </a:p>
        </p:txBody>
      </p:sp>
      <p:sp>
        <p:nvSpPr>
          <p:cNvPr id="5"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704088"/>
            <a:ext cx="7972452" cy="1143000"/>
          </a:xfrm>
        </p:spPr>
        <p:txBody>
          <a:bodyPr/>
          <a:lstStyle/>
          <a:p>
            <a:pPr algn="ctr"/>
            <a:r>
              <a:rPr lang="tr-TR" dirty="0" smtClean="0"/>
              <a:t>ÇEVRE KANUNU</a:t>
            </a:r>
            <a:endParaRPr lang="tr-TR" dirty="0"/>
          </a:p>
        </p:txBody>
      </p:sp>
      <p:sp>
        <p:nvSpPr>
          <p:cNvPr id="3" name="2 İçerik Yer Tutucusu"/>
          <p:cNvSpPr>
            <a:spLocks noGrp="1"/>
          </p:cNvSpPr>
          <p:nvPr>
            <p:ph idx="1"/>
          </p:nvPr>
        </p:nvSpPr>
        <p:spPr>
          <a:xfrm>
            <a:off x="285720" y="2000240"/>
            <a:ext cx="8229600" cy="4389120"/>
          </a:xfrm>
        </p:spPr>
        <p:txBody>
          <a:bodyPr>
            <a:normAutofit/>
          </a:bodyPr>
          <a:lstStyle/>
          <a:p>
            <a:pPr algn="just">
              <a:buNone/>
            </a:pPr>
            <a:r>
              <a:rPr lang="tr-TR" sz="2800" dirty="0" smtClean="0">
                <a:latin typeface="Calibri" pitchFamily="34" charset="0"/>
              </a:rPr>
              <a:t>   Bu Kanunun amacı, bütün canlıların ortak varlığı olan çevrenin, sürdürülebilir çevre ve sürdürülebilir kalkınma ilkeleri doğrultusunda korunmasını sağlamaktır. </a:t>
            </a:r>
          </a:p>
          <a:p>
            <a:pPr algn="just">
              <a:buNone/>
            </a:pPr>
            <a:r>
              <a:rPr lang="tr-TR" sz="2800" dirty="0" smtClean="0">
                <a:latin typeface="Calibri" pitchFamily="34" charset="0"/>
              </a:rPr>
              <a:t>   Ülkemizde çevre konusunda çıkartılan tüm mevzuat , bu kanunun 8., 9., 10.,11., 12., 13., 14., 15., 16., ve 20. maddelerine dayanılarak hazırlanmış ve yürürlüğe koyulmuştur. </a:t>
            </a:r>
            <a:endParaRPr lang="tr-TR" sz="28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428736"/>
            <a:ext cx="8229600" cy="4395798"/>
          </a:xfrm>
        </p:spPr>
        <p:txBody>
          <a:bodyPr>
            <a:normAutofit/>
          </a:bodyPr>
          <a:lstStyle/>
          <a:p>
            <a:pPr algn="just">
              <a:buNone/>
            </a:pPr>
            <a:r>
              <a:rPr lang="tr-TR" sz="2800" dirty="0">
                <a:latin typeface="Calibri" pitchFamily="34" charset="0"/>
              </a:rPr>
              <a:t>m) Çevre yönetim birimini kurmayanlara  12.267  Türk Lirası, çevre görevlisi bulundurmayanlara ya da Bakanlıkça yetkilendirilmiş firmalardan hizmet almayanlara 8.178  Türk Lirası idarî para cezası verilir.</a:t>
            </a:r>
          </a:p>
          <a:p>
            <a:pPr algn="just">
              <a:buNone/>
            </a:pPr>
            <a:r>
              <a:rPr lang="tr-TR" sz="2800" dirty="0">
                <a:latin typeface="Calibri" pitchFamily="34" charset="0"/>
              </a:rPr>
              <a:t>n) Koruma esaslarına aykırı  olarak içme ve kullanma suyu koruma alanlarına, kaynağın kendisine ve bu kaynağı besleyen yerüstü ve yeraltı sularına, sulama ve drenaj kanallarına atık boşaltanlara 98.196  </a:t>
            </a:r>
            <a:r>
              <a:rPr lang="tr-TR" sz="2800" dirty="0" smtClean="0">
                <a:latin typeface="Calibri" pitchFamily="34" charset="0"/>
              </a:rPr>
              <a:t>TL  </a:t>
            </a:r>
            <a:r>
              <a:rPr lang="tr-TR" sz="2800" dirty="0">
                <a:latin typeface="Calibri" pitchFamily="34" charset="0"/>
              </a:rPr>
              <a:t>para cezası uygulanır.</a:t>
            </a:r>
          </a:p>
          <a:p>
            <a:endParaRPr lang="tr-TR" dirty="0"/>
          </a:p>
        </p:txBody>
      </p:sp>
      <p:sp>
        <p:nvSpPr>
          <p:cNvPr id="4"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71612"/>
            <a:ext cx="8229600" cy="4000528"/>
          </a:xfrm>
        </p:spPr>
        <p:txBody>
          <a:bodyPr/>
          <a:lstStyle/>
          <a:p>
            <a:pPr algn="just">
              <a:buNone/>
            </a:pPr>
            <a:r>
              <a:rPr lang="tr-TR" sz="2800" dirty="0">
                <a:latin typeface="Calibri" pitchFamily="34" charset="0"/>
              </a:rPr>
              <a:t>p) Malî sorumluluk sigortasını yaptırmayanlara 49.095  Türk Lirası idarî para cezası verilir.</a:t>
            </a:r>
          </a:p>
          <a:p>
            <a:pPr algn="just">
              <a:buNone/>
            </a:pPr>
            <a:r>
              <a:rPr lang="tr-TR" sz="2800" dirty="0">
                <a:latin typeface="Calibri" pitchFamily="34" charset="0"/>
              </a:rPr>
              <a:t>r) Bu Kanunda ve yönetmeliklerde öngörülen </a:t>
            </a:r>
            <a:r>
              <a:rPr lang="tr-TR" sz="2800" dirty="0" err="1">
                <a:latin typeface="Calibri" pitchFamily="34" charset="0"/>
              </a:rPr>
              <a:t>usûl</a:t>
            </a:r>
            <a:r>
              <a:rPr lang="tr-TR" sz="2800" dirty="0">
                <a:latin typeface="Calibri" pitchFamily="34" charset="0"/>
              </a:rPr>
              <a:t> ve esaslara, yasaklara veya sınırlamalara aykırı olarak atık toplayan, taşıyan, geçici ve ara depolama yapan, geri kazanan, geri dönüşüm sağlayan, tekrar kullanan veya bertaraf edenlere 49.095  Türk Lirası, ithal edenlere 122.748  Türk Lirası idarî para cezası verilir.</a:t>
            </a:r>
          </a:p>
          <a:p>
            <a:pPr>
              <a:buNone/>
            </a:pPr>
            <a:endParaRPr lang="tr-TR" sz="2800" dirty="0"/>
          </a:p>
          <a:p>
            <a:pPr>
              <a:buNone/>
            </a:pPr>
            <a:endParaRPr lang="tr-TR" dirty="0"/>
          </a:p>
        </p:txBody>
      </p:sp>
      <p:sp>
        <p:nvSpPr>
          <p:cNvPr id="4"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57364"/>
            <a:ext cx="8229600" cy="4467236"/>
          </a:xfrm>
        </p:spPr>
        <p:txBody>
          <a:bodyPr>
            <a:normAutofit/>
          </a:bodyPr>
          <a:lstStyle/>
          <a:p>
            <a:pPr algn="just">
              <a:buNone/>
            </a:pPr>
            <a:r>
              <a:rPr lang="tr-TR" sz="2800" dirty="0">
                <a:latin typeface="Calibri" pitchFamily="34" charset="0"/>
              </a:rPr>
              <a:t>v) Bu Kanunda ve ilgili yönetmeliklerde öngörülen yasaklara veya sınırlamalara aykırı olarak tehlikeli atıkları toplayan, ayıran, geçici ve ara depolama yapan, geri kazanan, yeniden kullanan, taşıyan, ambalajlayan, etiketleyen, bertaraf eden ve ömrü dolan tehlikeli atık bertaraf tesislerini kurallara uygun olarak kapatmayanlara </a:t>
            </a:r>
            <a:r>
              <a:rPr lang="tr-TR" sz="2800" dirty="0" smtClean="0">
                <a:latin typeface="Calibri" pitchFamily="34" charset="0"/>
              </a:rPr>
              <a:t>204.584 </a:t>
            </a:r>
            <a:r>
              <a:rPr lang="tr-TR" sz="2800" dirty="0">
                <a:latin typeface="Calibri" pitchFamily="34" charset="0"/>
              </a:rPr>
              <a:t>Türk Lirasından 2.045.893  Türk Lirasına kadar idarî para cezası verilir.</a:t>
            </a:r>
          </a:p>
          <a:p>
            <a:pPr>
              <a:buNone/>
            </a:pPr>
            <a:endParaRPr lang="tr-TR" dirty="0"/>
          </a:p>
        </p:txBody>
      </p:sp>
      <p:sp>
        <p:nvSpPr>
          <p:cNvPr id="4"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
        <p:nvSpPr>
          <p:cNvPr id="5" name="4 Dikdörtgen"/>
          <p:cNvSpPr/>
          <p:nvPr/>
        </p:nvSpPr>
        <p:spPr>
          <a:xfrm>
            <a:off x="428596" y="1714488"/>
            <a:ext cx="8001056" cy="3108543"/>
          </a:xfrm>
          <a:prstGeom prst="rect">
            <a:avLst/>
          </a:prstGeom>
        </p:spPr>
        <p:txBody>
          <a:bodyPr wrap="square">
            <a:spAutoFit/>
          </a:bodyPr>
          <a:lstStyle/>
          <a:p>
            <a:pPr algn="just">
              <a:buNone/>
            </a:pPr>
            <a:r>
              <a:rPr lang="tr-TR" sz="2800" dirty="0">
                <a:latin typeface="Calibri" pitchFamily="34" charset="0"/>
              </a:rPr>
              <a:t>y) Tehlikeli kimyasallar ve bu kimyasalları içeren eşyayı bu Kanunda ve ilgili yönetmeliklerde belirtilen </a:t>
            </a:r>
            <a:r>
              <a:rPr lang="tr-TR" sz="2800" dirty="0" err="1">
                <a:latin typeface="Calibri" pitchFamily="34" charset="0"/>
              </a:rPr>
              <a:t>usûl</a:t>
            </a:r>
            <a:r>
              <a:rPr lang="tr-TR" sz="2800" dirty="0">
                <a:latin typeface="Calibri" pitchFamily="34" charset="0"/>
              </a:rPr>
              <a:t> ve esaslara, yasak ve sınırlamalara aykırı olarak üreten, işleyen, ithal ve ihraç eden, taşıyan, depolayan, kullanan, ambalajlayan, etiketleyen, satan ve satışa sunanlara, </a:t>
            </a:r>
            <a:r>
              <a:rPr lang="tr-TR" sz="2800" dirty="0" smtClean="0">
                <a:latin typeface="Calibri" pitchFamily="34" charset="0"/>
              </a:rPr>
              <a:t>204.584 </a:t>
            </a:r>
            <a:r>
              <a:rPr lang="tr-TR" sz="2800" dirty="0">
                <a:latin typeface="Calibri" pitchFamily="34" charset="0"/>
              </a:rPr>
              <a:t>Türk Lirasından 2.045.893 Türk Lirasına kadar idarî para cezası verilir.</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8229600" cy="1993586"/>
          </a:xfrm>
        </p:spPr>
        <p:txBody>
          <a:bodyPr>
            <a:normAutofit/>
          </a:bodyPr>
          <a:lstStyle/>
          <a:p>
            <a:pPr algn="just">
              <a:buNone/>
            </a:pPr>
            <a:r>
              <a:rPr lang="tr-TR" sz="2800" dirty="0" smtClean="0">
                <a:latin typeface="Calibri" pitchFamily="34" charset="0"/>
              </a:rPr>
              <a:t>NOT: (k), (l), (r), (s), (t), (u), (v) ve (y) bentlerinde öngörülen idarî para cezaları kurum, kuruluş ve işletmelere üç katı olarak verilir.</a:t>
            </a:r>
            <a:endParaRPr lang="tr-TR" sz="2800" dirty="0">
              <a:latin typeface="Calibri" pitchFamily="34" charset="0"/>
            </a:endParaRPr>
          </a:p>
        </p:txBody>
      </p:sp>
      <p:sp>
        <p:nvSpPr>
          <p:cNvPr id="4" name="1 Başlık"/>
          <p:cNvSpPr txBox="1">
            <a:spLocks/>
          </p:cNvSpPr>
          <p:nvPr/>
        </p:nvSpPr>
        <p:spPr>
          <a:xfrm>
            <a:off x="0" y="428604"/>
            <a:ext cx="9144000" cy="10001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0" i="0" u="none" strike="noStrike" kern="1200" cap="none" spc="0" normalizeH="0" baseline="0" noProof="0" dirty="0" smtClean="0">
                <a:ln>
                  <a:noFill/>
                </a:ln>
                <a:solidFill>
                  <a:schemeClr val="accent2">
                    <a:lumMod val="75000"/>
                  </a:schemeClr>
                </a:solidFill>
                <a:effectLst>
                  <a:outerShdw blurRad="38100" dist="38100" dir="2700000" algn="tl">
                    <a:srgbClr val="C0C0C0"/>
                  </a:outerShdw>
                </a:effectLst>
                <a:uLnTx/>
                <a:uFillTx/>
                <a:latin typeface="+mj-lt"/>
                <a:ea typeface="+mn-ea"/>
                <a:cs typeface="Arial" charset="0"/>
              </a:rPr>
              <a:t>CEZALAR</a:t>
            </a:r>
            <a:endParaRPr kumimoji="0" lang="tr-TR" sz="5000" b="0" i="0" u="none" strike="noStrike" kern="1200" cap="none" spc="0" normalizeH="0" baseline="0" noProof="0" dirty="0">
              <a:ln>
                <a:noFill/>
              </a:ln>
              <a:solidFill>
                <a:schemeClr val="accent2">
                  <a:lumMod val="75000"/>
                </a:schemeClr>
              </a:solidFill>
              <a:effectLst>
                <a:outerShdw blurRad="38100" dist="38100" dir="2700000" algn="tl">
                  <a:srgbClr val="C0C0C0"/>
                </a:outerShdw>
              </a:effectLst>
              <a:uLnTx/>
              <a:uFillTx/>
              <a:latin typeface="+mj-lt"/>
              <a:ea typeface="+mn-ea"/>
              <a:cs typeface="Arial" charset="0"/>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23528" y="475797"/>
            <a:ext cx="82296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D0D9"/>
              </a:buClr>
              <a:buSzPct val="95000"/>
              <a:buFontTx/>
              <a:buNone/>
              <a:tabLst/>
              <a:defRPr/>
            </a:pPr>
            <a:endParaRPr kumimoji="0" lang="tr-TR" sz="1800" b="0"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tr-TR" sz="4800" b="0" i="0" u="none" strike="noStrike" kern="1200" cap="none" spc="0" normalizeH="0" baseline="0" noProof="0" dirty="0" smtClean="0">
                <a:ln>
                  <a:noFill/>
                </a:ln>
                <a:solidFill>
                  <a:srgbClr val="0070C0"/>
                </a:solidFill>
                <a:effectLst/>
                <a:uLnTx/>
                <a:uFillTx/>
                <a:latin typeface="Comic Sans MS" pitchFamily="66" charset="0"/>
                <a:ea typeface="+mn-ea"/>
                <a:cs typeface="+mn-cs"/>
              </a:rPr>
              <a:t>DİNLEDİĞİNİZ İÇİN </a:t>
            </a:r>
          </a:p>
          <a:p>
            <a:pPr marL="0" marR="0" lvl="0" indent="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tr-TR" sz="4800" b="0" i="0" u="none" strike="noStrike" kern="1200" cap="none" spc="0" normalizeH="0" baseline="0" noProof="0" dirty="0" smtClean="0">
                <a:ln>
                  <a:noFill/>
                </a:ln>
                <a:solidFill>
                  <a:srgbClr val="0070C0"/>
                </a:solidFill>
                <a:effectLst/>
                <a:uLnTx/>
                <a:uFillTx/>
                <a:latin typeface="Comic Sans MS" pitchFamily="66" charset="0"/>
                <a:ea typeface="+mn-ea"/>
                <a:cs typeface="+mn-cs"/>
              </a:rPr>
              <a:t>TEŞEKKÜRLER…</a:t>
            </a:r>
          </a:p>
          <a:p>
            <a:pPr marL="0" marR="0" lvl="0" indent="0" algn="ctr" defTabSz="914400" rtl="0" eaLnBrk="1" fontAlgn="base" latinLnBrk="0" hangingPunct="1">
              <a:lnSpc>
                <a:spcPct val="100000"/>
              </a:lnSpc>
              <a:spcBef>
                <a:spcPct val="20000"/>
              </a:spcBef>
              <a:spcAft>
                <a:spcPct val="0"/>
              </a:spcAft>
              <a:buClr>
                <a:srgbClr val="0BD0D9"/>
              </a:buClr>
              <a:buSzPct val="95000"/>
              <a:buFontTx/>
              <a:buNone/>
              <a:tabLst/>
              <a:defRPr/>
            </a:pPr>
            <a:endParaRPr kumimoji="0" lang="tr-TR" sz="4800" b="0" i="0" u="none" strike="noStrike" kern="1200" cap="none" spc="0" normalizeH="0" baseline="0" noProof="0" dirty="0" smtClean="0">
              <a:ln>
                <a:noFill/>
              </a:ln>
              <a:solidFill>
                <a:srgbClr val="0070C0"/>
              </a:solidFill>
              <a:effectLst/>
              <a:uLnTx/>
              <a:uFillTx/>
              <a:latin typeface="Comic Sans MS" pitchFamily="66" charset="0"/>
              <a:ea typeface="+mn-ea"/>
              <a:cs typeface="+mn-cs"/>
            </a:endParaRPr>
          </a:p>
        </p:txBody>
      </p:sp>
      <p:pic>
        <p:nvPicPr>
          <p:cNvPr id="3" name="Picture 5" descr="C:\Users\BTB CEVR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99" y="5243634"/>
            <a:ext cx="2224449" cy="166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1570695" y="2348880"/>
            <a:ext cx="6311329" cy="1862048"/>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tr-TR" sz="5400" b="1" dirty="0">
                <a:ln/>
                <a:solidFill>
                  <a:schemeClr val="accent3"/>
                </a:solidFill>
              </a:rPr>
              <a:t>Gökhan</a:t>
            </a:r>
            <a:r>
              <a:rPr lang="tr-TR" sz="11500" b="1" dirty="0">
                <a:ln w="50800"/>
                <a:solidFill>
                  <a:schemeClr val="bg1">
                    <a:shade val="50000"/>
                  </a:schemeClr>
                </a:solidFill>
              </a:rPr>
              <a:t> </a:t>
            </a:r>
            <a:r>
              <a:rPr lang="tr-TR" sz="5400" b="1" dirty="0">
                <a:ln/>
                <a:solidFill>
                  <a:schemeClr val="accent3"/>
                </a:solidFill>
              </a:rPr>
              <a:t>TUFAN</a:t>
            </a:r>
          </a:p>
        </p:txBody>
      </p:sp>
      <p:sp>
        <p:nvSpPr>
          <p:cNvPr id="6" name="Dikdörtgen 5"/>
          <p:cNvSpPr/>
          <p:nvPr/>
        </p:nvSpPr>
        <p:spPr>
          <a:xfrm>
            <a:off x="2146165" y="3980095"/>
            <a:ext cx="5160387" cy="46166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tr-TR" sz="2400" b="1" dirty="0">
                <a:ln/>
                <a:solidFill>
                  <a:schemeClr val="accent3"/>
                </a:solidFill>
              </a:rPr>
              <a:t>Çevre Mühendisi / Çevre Görevlisi</a:t>
            </a:r>
          </a:p>
        </p:txBody>
      </p:sp>
      <p:pic>
        <p:nvPicPr>
          <p:cNvPr id="7" name="Picture 2" descr="F:\WEBSİTE\WEB SİTELER\Çevre Mühendisliği\Çevre Mühendisliği - Logolar\cevremuhendisligi_logo_tasarim(rewistanbul) kopy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5" y="5805264"/>
            <a:ext cx="2822848" cy="851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4594"/>
            <a:ext cx="8229600" cy="852704"/>
          </a:xfrm>
        </p:spPr>
        <p:txBody>
          <a:bodyPr>
            <a:normAutofit/>
          </a:bodyPr>
          <a:lstStyle/>
          <a:p>
            <a:pPr algn="ctr"/>
            <a:r>
              <a:rPr lang="tr-TR" dirty="0" smtClean="0">
                <a:solidFill>
                  <a:schemeClr val="accent2">
                    <a:lumMod val="75000"/>
                  </a:schemeClr>
                </a:solidFill>
                <a:effectLst>
                  <a:outerShdw blurRad="38100" dist="38100" dir="2700000" algn="tl">
                    <a:srgbClr val="C0C0C0"/>
                  </a:outerShdw>
                </a:effectLst>
                <a:ea typeface="+mn-ea"/>
                <a:cs typeface="Arial" charset="0"/>
              </a:rPr>
              <a:t>MEVZUAT</a:t>
            </a:r>
            <a:endParaRPr lang="tr-TR" dirty="0">
              <a:solidFill>
                <a:schemeClr val="accent2">
                  <a:lumMod val="75000"/>
                </a:schemeClr>
              </a:solidFill>
              <a:effectLst>
                <a:outerShdw blurRad="38100" dist="38100" dir="2700000" algn="tl">
                  <a:srgbClr val="C0C0C0"/>
                </a:outerShdw>
              </a:effectLst>
              <a:ea typeface="+mn-ea"/>
              <a:cs typeface="Arial" charset="0"/>
            </a:endParaRPr>
          </a:p>
        </p:txBody>
      </p:sp>
      <p:sp>
        <p:nvSpPr>
          <p:cNvPr id="15" name="14 Dikdörtgen"/>
          <p:cNvSpPr/>
          <p:nvPr/>
        </p:nvSpPr>
        <p:spPr>
          <a:xfrm>
            <a:off x="0" y="1285861"/>
            <a:ext cx="9144000" cy="4893647"/>
          </a:xfrm>
          <a:prstGeom prst="rect">
            <a:avLst/>
          </a:prstGeom>
        </p:spPr>
        <p:txBody>
          <a:bodyPr wrap="square">
            <a:spAutoFit/>
          </a:bodyPr>
          <a:lstStyle/>
          <a:p>
            <a:r>
              <a:rPr lang="tr-TR" sz="2600" dirty="0" smtClean="0">
                <a:latin typeface="Calibri" pitchFamily="34" charset="0"/>
              </a:rPr>
              <a:t>Çevre Kanunu doğrultusunda yayımlanan bazı yönetmelikler;</a:t>
            </a:r>
          </a:p>
          <a:p>
            <a:pPr lvl="1">
              <a:buFont typeface="Arial" charset="0"/>
              <a:buChar char="•"/>
            </a:pPr>
            <a:r>
              <a:rPr lang="tr-TR" sz="2600" dirty="0" smtClean="0">
                <a:latin typeface="Calibri" pitchFamily="34" charset="0"/>
              </a:rPr>
              <a:t> Su Kirliliği Kontrolü Yönetmeliği</a:t>
            </a:r>
            <a:endParaRPr lang="tr-TR" sz="2600" dirty="0">
              <a:latin typeface="Calibri" pitchFamily="34" charset="0"/>
            </a:endParaRPr>
          </a:p>
          <a:p>
            <a:pPr lvl="1">
              <a:buFont typeface="Arial" charset="0"/>
              <a:buChar char="•"/>
            </a:pPr>
            <a:r>
              <a:rPr lang="tr-TR" sz="2600" dirty="0" smtClean="0">
                <a:latin typeface="Calibri" pitchFamily="34" charset="0"/>
              </a:rPr>
              <a:t> Çevresel Gürültünün Değerlendirilmesi ve Yönetimi Yönetmeliği</a:t>
            </a:r>
          </a:p>
          <a:p>
            <a:pPr lvl="1">
              <a:buFont typeface="Arial" charset="0"/>
              <a:buChar char="•"/>
            </a:pPr>
            <a:r>
              <a:rPr lang="tr-TR" sz="2600" dirty="0" smtClean="0">
                <a:latin typeface="Calibri" pitchFamily="34" charset="0"/>
              </a:rPr>
              <a:t> Tehlikeli Atıkların  Kontrolü Yönetmeliği</a:t>
            </a:r>
          </a:p>
          <a:p>
            <a:pPr lvl="1">
              <a:buFont typeface="Arial" charset="0"/>
              <a:buChar char="•"/>
            </a:pPr>
            <a:r>
              <a:rPr lang="tr-TR" sz="2600" dirty="0" smtClean="0">
                <a:latin typeface="Calibri" pitchFamily="34" charset="0"/>
              </a:rPr>
              <a:t> Sanayi Kaynaklı Hava Kirliliğinin Kontrolü Yönetmeliği</a:t>
            </a:r>
          </a:p>
          <a:p>
            <a:pPr lvl="1">
              <a:buFont typeface="Arial" charset="0"/>
              <a:buChar char="•"/>
            </a:pPr>
            <a:r>
              <a:rPr lang="tr-TR" sz="2600" dirty="0" smtClean="0">
                <a:latin typeface="Calibri" pitchFamily="34" charset="0"/>
              </a:rPr>
              <a:t> Atık Yağların Kontrolü Yönetmeliği</a:t>
            </a:r>
          </a:p>
          <a:p>
            <a:pPr lvl="1">
              <a:buFont typeface="Arial" charset="0"/>
              <a:buChar char="•"/>
            </a:pPr>
            <a:r>
              <a:rPr lang="tr-TR" sz="2600" dirty="0" smtClean="0">
                <a:latin typeface="Calibri" pitchFamily="34" charset="0"/>
              </a:rPr>
              <a:t> Ambalaj Atıklarının Kontrolü Yönetmeliği</a:t>
            </a:r>
          </a:p>
          <a:p>
            <a:pPr lvl="1">
              <a:buFont typeface="Arial" charset="0"/>
              <a:buChar char="•"/>
            </a:pPr>
            <a:r>
              <a:rPr lang="tr-TR" sz="2600" dirty="0" smtClean="0">
                <a:latin typeface="Calibri" pitchFamily="34" charset="0"/>
              </a:rPr>
              <a:t> Çevre İzin ve Lisans Yönetmeliği</a:t>
            </a:r>
          </a:p>
          <a:p>
            <a:pPr lvl="1">
              <a:buFont typeface="Arial" charset="0"/>
              <a:buChar char="•"/>
            </a:pPr>
            <a:r>
              <a:rPr lang="tr-TR" sz="2600" dirty="0" smtClean="0">
                <a:latin typeface="Calibri" pitchFamily="34" charset="0"/>
              </a:rPr>
              <a:t> </a:t>
            </a:r>
            <a:r>
              <a:rPr lang="tr-TR" sz="2600" dirty="0">
                <a:latin typeface="Calibri" pitchFamily="34" charset="0"/>
              </a:rPr>
              <a:t>Çevre  Denetim Yönetmeliği </a:t>
            </a:r>
          </a:p>
          <a:p>
            <a:pPr lvl="1">
              <a:buFont typeface="Arial" charset="0"/>
              <a:buChar char="•"/>
            </a:pPr>
            <a:r>
              <a:rPr lang="tr-TR" sz="2600" dirty="0" smtClean="0">
                <a:latin typeface="Calibri" pitchFamily="34" charset="0"/>
              </a:rPr>
              <a:t> Çevre Görevlisi, Çevre Yönetim Birimi ve Çevre Danışmanlık Firmaları Hakkında Yönetmelik</a:t>
            </a:r>
            <a:endParaRPr lang="tr-TR"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357298"/>
            <a:ext cx="8229600" cy="857248"/>
          </a:xfrm>
        </p:spPr>
        <p:txBody>
          <a:bodyPr>
            <a:normAutofit/>
          </a:bodyPr>
          <a:lstStyle/>
          <a:p>
            <a:pPr algn="ctr"/>
            <a:r>
              <a:rPr lang="tr-TR" dirty="0" smtClean="0">
                <a:solidFill>
                  <a:schemeClr val="accent2">
                    <a:lumMod val="75000"/>
                  </a:schemeClr>
                </a:solidFill>
                <a:effectLst>
                  <a:outerShdw blurRad="38100" dist="38100" dir="2700000" algn="tl">
                    <a:srgbClr val="C0C0C0"/>
                  </a:outerShdw>
                </a:effectLst>
                <a:ea typeface="+mn-ea"/>
                <a:cs typeface="Arial" charset="0"/>
              </a:rPr>
              <a:t>Çevre  Denetim Yönetmeliği</a:t>
            </a:r>
          </a:p>
        </p:txBody>
      </p:sp>
      <p:sp>
        <p:nvSpPr>
          <p:cNvPr id="3" name="2 İçerik Yer Tutucusu"/>
          <p:cNvSpPr>
            <a:spLocks noGrp="1"/>
          </p:cNvSpPr>
          <p:nvPr>
            <p:ph idx="1"/>
          </p:nvPr>
        </p:nvSpPr>
        <p:spPr>
          <a:xfrm>
            <a:off x="428596" y="2500306"/>
            <a:ext cx="8229600" cy="1785950"/>
          </a:xfrm>
        </p:spPr>
        <p:txBody>
          <a:bodyPr>
            <a:normAutofit lnSpcReduction="10000"/>
          </a:bodyPr>
          <a:lstStyle/>
          <a:p>
            <a:pPr marL="341313" indent="-341313" algn="just">
              <a:spcBef>
                <a:spcPts val="550"/>
              </a:spcBef>
              <a:buFont typeface="Wingdings"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tr-TR" sz="2800" dirty="0" smtClean="0">
                <a:latin typeface="Calibri" pitchFamily="34" charset="0"/>
              </a:rPr>
              <a:t>     Amacı; çevrenin korunması için tesis veya faaliyetin çalışmaya başlamasından sona erdirilmesine kadar olan süreçte çevre denetiminin usul ve esaslarını; düzenlemektir. </a:t>
            </a:r>
          </a:p>
          <a:p>
            <a:endParaRPr lang="tr-TR"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14356"/>
            <a:ext cx="9144000" cy="2500330"/>
          </a:xfrm>
        </p:spPr>
        <p:txBody>
          <a:bodyPr>
            <a:normAutofit fontScale="90000"/>
          </a:bodyPr>
          <a:lstStyle/>
          <a:p>
            <a:pPr algn="ctr"/>
            <a:r>
              <a:rPr lang="tr-TR" dirty="0">
                <a:solidFill>
                  <a:schemeClr val="accent2">
                    <a:lumMod val="75000"/>
                  </a:schemeClr>
                </a:solidFill>
                <a:effectLst>
                  <a:outerShdw blurRad="38100" dist="38100" dir="2700000" algn="tl">
                    <a:srgbClr val="C0C0C0"/>
                  </a:outerShdw>
                </a:effectLst>
                <a:ea typeface="+mn-ea"/>
                <a:cs typeface="Arial" charset="0"/>
              </a:rPr>
              <a:t/>
            </a:r>
            <a:br>
              <a:rPr lang="tr-TR" dirty="0">
                <a:solidFill>
                  <a:schemeClr val="accent2">
                    <a:lumMod val="75000"/>
                  </a:schemeClr>
                </a:solidFill>
                <a:effectLst>
                  <a:outerShdw blurRad="38100" dist="38100" dir="2700000" algn="tl">
                    <a:srgbClr val="C0C0C0"/>
                  </a:outerShdw>
                </a:effectLst>
                <a:ea typeface="+mn-ea"/>
                <a:cs typeface="Arial" charset="0"/>
              </a:rPr>
            </a:br>
            <a:r>
              <a:rPr lang="tr-TR" dirty="0" smtClean="0">
                <a:solidFill>
                  <a:schemeClr val="accent2">
                    <a:lumMod val="75000"/>
                  </a:schemeClr>
                </a:solidFill>
                <a:effectLst>
                  <a:outerShdw blurRad="38100" dist="38100" dir="2700000" algn="tl">
                    <a:srgbClr val="C0C0C0"/>
                  </a:outerShdw>
                </a:effectLst>
                <a:ea typeface="+mn-ea"/>
                <a:cs typeface="Arial" charset="0"/>
              </a:rPr>
              <a:t>Çevre Görevlisi, Çevre Yönetim Birimi ve Çevre Danışmanlık Firmaları Hakkında Yönetmelik</a:t>
            </a:r>
          </a:p>
        </p:txBody>
      </p:sp>
      <p:sp>
        <p:nvSpPr>
          <p:cNvPr id="3" name="2 İçerik Yer Tutucusu"/>
          <p:cNvSpPr>
            <a:spLocks noGrp="1"/>
          </p:cNvSpPr>
          <p:nvPr>
            <p:ph idx="1"/>
          </p:nvPr>
        </p:nvSpPr>
        <p:spPr>
          <a:xfrm>
            <a:off x="214282" y="3286124"/>
            <a:ext cx="8501122" cy="3071834"/>
          </a:xfrm>
        </p:spPr>
        <p:txBody>
          <a:bodyPr>
            <a:normAutofit fontScale="77500" lnSpcReduction="20000"/>
          </a:bodyPr>
          <a:lstStyle/>
          <a:p>
            <a:pPr marL="341313" indent="-341313" algn="just">
              <a:spcBef>
                <a:spcPts val="550"/>
              </a:spcBef>
              <a:buFont typeface="Wingdings"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tr-TR" sz="2800" dirty="0" smtClean="0">
                <a:latin typeface="Calibri" pitchFamily="34" charset="0"/>
              </a:rPr>
              <a:t>     Amacı, </a:t>
            </a:r>
            <a:r>
              <a:rPr lang="tr-TR" sz="2800" dirty="0">
                <a:latin typeface="Calibri" pitchFamily="34" charset="0"/>
              </a:rPr>
              <a:t>çevre görevlilerinin, çevre yönetim birimlerinin ve çevre danışmanlık firmalarının niteliklerine, sorumluluklarına ve belgelendirilmelerine ilişkin usul ve esasları belirlemektir</a:t>
            </a:r>
            <a:r>
              <a:rPr lang="tr-TR" sz="2800" dirty="0" smtClean="0">
                <a:latin typeface="Calibri" pitchFamily="34" charset="0"/>
              </a:rPr>
              <a:t>.</a:t>
            </a:r>
          </a:p>
          <a:p>
            <a:pPr marL="341313" indent="-341313" algn="just">
              <a:spcBef>
                <a:spcPts val="550"/>
              </a:spcBef>
              <a:buFont typeface="Wingdings"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tr-TR" sz="2800" dirty="0" smtClean="0">
              <a:latin typeface="Calibri" pitchFamily="34" charset="0"/>
            </a:endParaRPr>
          </a:p>
          <a:p>
            <a:pPr marL="341313" indent="-341313" algn="just">
              <a:spcBef>
                <a:spcPts val="550"/>
              </a:spcBef>
              <a:buFont typeface="Wingdings"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tr-TR" sz="2800" dirty="0" smtClean="0">
                <a:latin typeface="Calibri" pitchFamily="34" charset="0"/>
              </a:rPr>
              <a:t>     </a:t>
            </a:r>
            <a:r>
              <a:rPr lang="tr-TR" sz="2800" b="1" u="sng" dirty="0" smtClean="0">
                <a:latin typeface="Calibri" pitchFamily="34" charset="0"/>
              </a:rPr>
              <a:t>Çevre Görevlisi</a:t>
            </a:r>
            <a:r>
              <a:rPr lang="tr-TR" sz="2800" dirty="0">
                <a:latin typeface="Calibri" pitchFamily="34" charset="0"/>
              </a:rPr>
              <a:t>: Faaliyetleri sonucu çevre kirliliğine neden olan ve/veya neden olabilecek ve Çevre Kanunu ve bu Kanuna dayanılarak yürürlüğe konulan düzenlemeler uyarınca denetime tâbi tesislerin faaliyetlerinin mevzuata uygunluğunu, alınan tedbirlerin etkili olarak uygulanıp uygulanmadığını değerlendiren, tesis içi yıllık denetim programları düzenleyen </a:t>
            </a:r>
            <a:r>
              <a:rPr lang="tr-TR" sz="2800" dirty="0" smtClean="0">
                <a:latin typeface="Calibri" pitchFamily="34" charset="0"/>
              </a:rPr>
              <a:t>kişidir.</a:t>
            </a:r>
          </a:p>
          <a:p>
            <a:endParaRPr lang="tr-T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1285860"/>
            <a:ext cx="9144000" cy="1279044"/>
          </a:xfrm>
          <a:prstGeom prst="rect">
            <a:avLst/>
          </a:prstGeom>
        </p:spPr>
        <p:txBody>
          <a:bodyPr vert="horz" lIns="0" rIns="0" bIns="0" anchor="b">
            <a:noAutofit/>
          </a:bodyPr>
          <a:lstStyle/>
          <a:p>
            <a:pPr algn="ctr"/>
            <a:r>
              <a:rPr lang="tr-TR" sz="5000" dirty="0" smtClean="0">
                <a:solidFill>
                  <a:schemeClr val="accent2">
                    <a:lumMod val="75000"/>
                  </a:schemeClr>
                </a:solidFill>
                <a:effectLst>
                  <a:outerShdw blurRad="38100" dist="38100" dir="2700000" algn="tl">
                    <a:srgbClr val="C0C0C0"/>
                  </a:outerShdw>
                </a:effectLst>
                <a:latin typeface="+mj-lt"/>
                <a:cs typeface="Arial" charset="0"/>
              </a:rPr>
              <a:t>Çevre İzin Ve Lisans Yönetmeliği</a:t>
            </a:r>
          </a:p>
        </p:txBody>
      </p:sp>
      <p:sp>
        <p:nvSpPr>
          <p:cNvPr id="5" name="4 Dikdörtgen"/>
          <p:cNvSpPr/>
          <p:nvPr/>
        </p:nvSpPr>
        <p:spPr>
          <a:xfrm>
            <a:off x="357158" y="3573016"/>
            <a:ext cx="8358246" cy="1384995"/>
          </a:xfrm>
          <a:prstGeom prst="rect">
            <a:avLst/>
          </a:prstGeom>
        </p:spPr>
        <p:txBody>
          <a:bodyPr wrap="square">
            <a:spAutoFit/>
          </a:bodyPr>
          <a:lstStyle/>
          <a:p>
            <a:pPr marL="341313" indent="-341313" algn="just">
              <a:spcBef>
                <a:spcPts val="550"/>
              </a:spcBef>
              <a:buFont typeface="Wingdings"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tr-TR" sz="2800" dirty="0" smtClean="0">
                <a:latin typeface="Calibri" pitchFamily="34" charset="0"/>
              </a:rPr>
              <a:t>    Amacı; </a:t>
            </a:r>
            <a:r>
              <a:rPr lang="tr-TR" sz="2800" dirty="0">
                <a:latin typeface="Calibri" pitchFamily="34" charset="0"/>
              </a:rPr>
              <a:t>Çevre Kanunu uyarınca alınması gereken çevre izin ve lisansı sürecinde uyulacak usul ve esasları düzenlemektir.</a:t>
            </a:r>
            <a:endParaRPr lang="tr-TR" sz="2800" dirty="0" smtClean="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8686800" cy="1367590"/>
          </a:xfrm>
        </p:spPr>
        <p:txBody>
          <a:bodyPr>
            <a:noAutofit/>
          </a:bodyPr>
          <a:lstStyle/>
          <a:p>
            <a:pPr algn="ctr"/>
            <a:r>
              <a:rPr lang="tr-TR" sz="4000" dirty="0" smtClean="0">
                <a:solidFill>
                  <a:schemeClr val="accent2">
                    <a:lumMod val="75000"/>
                  </a:schemeClr>
                </a:solidFill>
                <a:effectLst>
                  <a:outerShdw blurRad="38100" dist="38100" dir="2700000" algn="tl">
                    <a:srgbClr val="C0C0C0"/>
                  </a:outerShdw>
                </a:effectLst>
                <a:ea typeface="+mn-ea"/>
                <a:cs typeface="Arial" charset="0"/>
              </a:rPr>
              <a:t>Neden Çevre Görevlisi Bulunduruyorum ve İzin Alıyorum ??</a:t>
            </a:r>
          </a:p>
        </p:txBody>
      </p:sp>
      <p:sp>
        <p:nvSpPr>
          <p:cNvPr id="5" name="4 Dikdörtgen"/>
          <p:cNvSpPr/>
          <p:nvPr/>
        </p:nvSpPr>
        <p:spPr>
          <a:xfrm>
            <a:off x="285720" y="2071678"/>
            <a:ext cx="5572164"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bg1"/>
                </a:solidFill>
                <a:latin typeface="Calibri" pitchFamily="34" charset="0"/>
              </a:rPr>
              <a:t>Çevre Görevlisi, Çevre Yönetim Birimi ve Çevre Danışmanlık Firmaları Hakkında Yönetmelik</a:t>
            </a:r>
          </a:p>
        </p:txBody>
      </p:sp>
      <p:sp>
        <p:nvSpPr>
          <p:cNvPr id="6" name="5 Dikdörtgen"/>
          <p:cNvSpPr/>
          <p:nvPr/>
        </p:nvSpPr>
        <p:spPr>
          <a:xfrm>
            <a:off x="285720" y="4929198"/>
            <a:ext cx="5572164" cy="8572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bg1"/>
                </a:solidFill>
                <a:latin typeface="Calibri" pitchFamily="34" charset="0"/>
              </a:rPr>
              <a:t>Çevre İzin Ve Lisans Yönetmeliği</a:t>
            </a:r>
          </a:p>
        </p:txBody>
      </p:sp>
      <p:sp>
        <p:nvSpPr>
          <p:cNvPr id="7" name="6 Dikdörtgen"/>
          <p:cNvSpPr/>
          <p:nvPr/>
        </p:nvSpPr>
        <p:spPr>
          <a:xfrm>
            <a:off x="285720" y="3714752"/>
            <a:ext cx="2643206" cy="7858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bg1"/>
                </a:solidFill>
                <a:latin typeface="Calibri" pitchFamily="34" charset="0"/>
              </a:rPr>
              <a:t>Çevre Denetim Yönetmeliği</a:t>
            </a:r>
          </a:p>
        </p:txBody>
      </p:sp>
      <p:sp>
        <p:nvSpPr>
          <p:cNvPr id="8" name="7 Dikdörtgen"/>
          <p:cNvSpPr/>
          <p:nvPr/>
        </p:nvSpPr>
        <p:spPr>
          <a:xfrm>
            <a:off x="4071934" y="3714752"/>
            <a:ext cx="1714512" cy="7858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bg1"/>
                </a:solidFill>
                <a:latin typeface="Calibri" pitchFamily="34" charset="0"/>
              </a:rPr>
              <a:t>Ek 1 - Ek 2</a:t>
            </a:r>
          </a:p>
        </p:txBody>
      </p:sp>
      <p:sp>
        <p:nvSpPr>
          <p:cNvPr id="9" name="8 Sağ Ok"/>
          <p:cNvSpPr/>
          <p:nvPr/>
        </p:nvSpPr>
        <p:spPr>
          <a:xfrm>
            <a:off x="3000364" y="3929066"/>
            <a:ext cx="1071570" cy="3571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4643438" y="3286124"/>
            <a:ext cx="571504" cy="50006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rot="10641987">
            <a:off x="4654625" y="4441998"/>
            <a:ext cx="571504" cy="50006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Sağ Ok"/>
          <p:cNvSpPr/>
          <p:nvPr/>
        </p:nvSpPr>
        <p:spPr>
          <a:xfrm>
            <a:off x="5857884" y="3429000"/>
            <a:ext cx="428628" cy="1214446"/>
          </a:xfrm>
          <a:prstGeom prst="rightArrow">
            <a:avLst>
              <a:gd name="adj1" fmla="val 30834"/>
              <a:gd name="adj2" fmla="val 5775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Dikdörtgen"/>
          <p:cNvSpPr/>
          <p:nvPr/>
        </p:nvSpPr>
        <p:spPr>
          <a:xfrm>
            <a:off x="6357950" y="2714620"/>
            <a:ext cx="2500298" cy="2857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Çevre </a:t>
            </a:r>
            <a:r>
              <a:rPr lang="tr-TR" sz="2800" dirty="0"/>
              <a:t>izni veya çevre izin ve lisansı a</a:t>
            </a:r>
            <a:r>
              <a:rPr lang="tr-TR" sz="2800" dirty="0" smtClean="0"/>
              <a:t>lma zorunluluğu ve çevre görevlisi bulundurma zorunluluğu </a:t>
            </a:r>
            <a:endParaRPr lang="tr-TR"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785794"/>
            <a:ext cx="8373616" cy="843006"/>
          </a:xfrm>
        </p:spPr>
        <p:txBody>
          <a:bodyPr>
            <a:noAutofit/>
          </a:bodyPr>
          <a:lstStyle/>
          <a:p>
            <a:pPr algn="ctr"/>
            <a:r>
              <a:rPr lang="tr-TR" dirty="0" smtClean="0">
                <a:solidFill>
                  <a:schemeClr val="accent2">
                    <a:lumMod val="75000"/>
                  </a:schemeClr>
                </a:solidFill>
                <a:effectLst>
                  <a:outerShdw blurRad="38100" dist="38100" dir="2700000" algn="tl">
                    <a:srgbClr val="C0C0C0"/>
                  </a:outerShdw>
                </a:effectLst>
                <a:ea typeface="+mn-ea"/>
                <a:cs typeface="Arial" charset="0"/>
              </a:rPr>
              <a:t>YÖNETMELİKTEKİ SEKTÖRLER</a:t>
            </a:r>
            <a:endParaRPr lang="tr-TR" dirty="0">
              <a:solidFill>
                <a:schemeClr val="accent2">
                  <a:lumMod val="75000"/>
                </a:schemeClr>
              </a:solidFill>
              <a:effectLst>
                <a:outerShdw blurRad="38100" dist="38100" dir="2700000" algn="tl">
                  <a:srgbClr val="C0C0C0"/>
                </a:outerShdw>
              </a:effectLst>
              <a:ea typeface="+mn-ea"/>
              <a:cs typeface="Arial" charset="0"/>
            </a:endParaRPr>
          </a:p>
        </p:txBody>
      </p:sp>
      <p:sp>
        <p:nvSpPr>
          <p:cNvPr id="5" name="4 Dikdörtgen"/>
          <p:cNvSpPr/>
          <p:nvPr/>
        </p:nvSpPr>
        <p:spPr>
          <a:xfrm>
            <a:off x="467544" y="1844824"/>
            <a:ext cx="8286808" cy="4401205"/>
          </a:xfrm>
          <a:prstGeom prst="rect">
            <a:avLst/>
          </a:prstGeom>
        </p:spPr>
        <p:txBody>
          <a:bodyPr wrap="square">
            <a:spAutoFit/>
          </a:bodyPr>
          <a:lstStyle/>
          <a:p>
            <a:r>
              <a:rPr lang="tr-TR" sz="2800" dirty="0" smtClean="0">
                <a:latin typeface="Calibri" pitchFamily="34" charset="0"/>
              </a:rPr>
              <a:t>1. Enerji Endüstrisi</a:t>
            </a:r>
          </a:p>
          <a:p>
            <a:r>
              <a:rPr lang="tr-TR" sz="2800" dirty="0" smtClean="0">
                <a:latin typeface="Calibri" pitchFamily="34" charset="0"/>
              </a:rPr>
              <a:t>2. Madencilik ve Yapı Malzemeleri Endüstrisi</a:t>
            </a:r>
          </a:p>
          <a:p>
            <a:r>
              <a:rPr lang="tr-TR" sz="2800" dirty="0" smtClean="0">
                <a:latin typeface="Calibri" pitchFamily="34" charset="0"/>
              </a:rPr>
              <a:t>3. Metal Endüstrisi</a:t>
            </a:r>
          </a:p>
          <a:p>
            <a:r>
              <a:rPr lang="tr-TR" sz="2800" dirty="0" smtClean="0">
                <a:latin typeface="Calibri" pitchFamily="34" charset="0"/>
              </a:rPr>
              <a:t>4. Kimya ve Petrokimya Endüstrisi</a:t>
            </a:r>
          </a:p>
          <a:p>
            <a:r>
              <a:rPr lang="tr-TR" sz="2800" dirty="0" smtClean="0">
                <a:latin typeface="Calibri" pitchFamily="34" charset="0"/>
              </a:rPr>
              <a:t>5. Yüzey Kaplama Endüstrisi</a:t>
            </a:r>
          </a:p>
          <a:p>
            <a:r>
              <a:rPr lang="tr-TR" sz="2800" b="1" i="1" dirty="0" smtClean="0">
                <a:solidFill>
                  <a:schemeClr val="accent1">
                    <a:lumMod val="75000"/>
                  </a:schemeClr>
                </a:solidFill>
                <a:latin typeface="Calibri" pitchFamily="34" charset="0"/>
              </a:rPr>
              <a:t>6. </a:t>
            </a:r>
            <a:r>
              <a:rPr lang="tr-TR" sz="2800" b="1" i="1" dirty="0">
                <a:solidFill>
                  <a:schemeClr val="accent1">
                    <a:lumMod val="75000"/>
                  </a:schemeClr>
                </a:solidFill>
                <a:latin typeface="Calibri" pitchFamily="34" charset="0"/>
              </a:rPr>
              <a:t>Orman Ürünleri ve </a:t>
            </a:r>
            <a:r>
              <a:rPr lang="tr-TR" sz="2800" b="1" i="1" dirty="0" err="1">
                <a:solidFill>
                  <a:schemeClr val="accent1">
                    <a:lumMod val="75000"/>
                  </a:schemeClr>
                </a:solidFill>
                <a:latin typeface="Calibri" pitchFamily="34" charset="0"/>
              </a:rPr>
              <a:t>Selülöz</a:t>
            </a:r>
            <a:r>
              <a:rPr lang="tr-TR" sz="2800" b="1" i="1" dirty="0">
                <a:solidFill>
                  <a:schemeClr val="accent1">
                    <a:lumMod val="75000"/>
                  </a:schemeClr>
                </a:solidFill>
                <a:latin typeface="Calibri" pitchFamily="34" charset="0"/>
              </a:rPr>
              <a:t> </a:t>
            </a:r>
            <a:r>
              <a:rPr lang="tr-TR" sz="2800" b="1" i="1" dirty="0" smtClean="0">
                <a:solidFill>
                  <a:schemeClr val="accent1">
                    <a:lumMod val="75000"/>
                  </a:schemeClr>
                </a:solidFill>
                <a:latin typeface="Calibri" pitchFamily="34" charset="0"/>
              </a:rPr>
              <a:t>Tesisleri</a:t>
            </a:r>
          </a:p>
          <a:p>
            <a:r>
              <a:rPr lang="tr-TR" sz="2800" dirty="0" smtClean="0">
                <a:latin typeface="Calibri" pitchFamily="34" charset="0"/>
              </a:rPr>
              <a:t>7</a:t>
            </a:r>
            <a:r>
              <a:rPr lang="tr-TR" sz="2800" dirty="0">
                <a:latin typeface="Calibri" pitchFamily="34" charset="0"/>
              </a:rPr>
              <a:t>. Gıda Endüstrisi, Tarım ve Hayvancılık</a:t>
            </a:r>
          </a:p>
          <a:p>
            <a:r>
              <a:rPr lang="tr-TR" sz="2800" dirty="0" smtClean="0">
                <a:latin typeface="Calibri" pitchFamily="34" charset="0"/>
              </a:rPr>
              <a:t>8. Atık Yönetimi</a:t>
            </a:r>
          </a:p>
          <a:p>
            <a:r>
              <a:rPr lang="tr-TR" sz="2800" dirty="0" smtClean="0">
                <a:latin typeface="Calibri" pitchFamily="34" charset="0"/>
              </a:rPr>
              <a:t>9. Maddelerin Depolanması, Doldurma ve Boşaltılması</a:t>
            </a:r>
          </a:p>
          <a:p>
            <a:r>
              <a:rPr lang="tr-TR" sz="2800" dirty="0" smtClean="0">
                <a:latin typeface="Calibri" pitchFamily="34" charset="0"/>
              </a:rPr>
              <a:t>10. Diğer Tesisler</a:t>
            </a:r>
            <a:endParaRPr lang="tr-TR"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2810</TotalTime>
  <Words>1745</Words>
  <Application>Microsoft Office PowerPoint</Application>
  <PresentationFormat>Ekran Gösterisi (4:3)</PresentationFormat>
  <Paragraphs>203</Paragraphs>
  <Slides>35</Slides>
  <Notes>2</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Akış</vt:lpstr>
      <vt:lpstr>PowerPoint Sunusu</vt:lpstr>
      <vt:lpstr>PowerPoint Sunusu</vt:lpstr>
      <vt:lpstr>ÇEVRE KANUNU</vt:lpstr>
      <vt:lpstr>MEVZUAT</vt:lpstr>
      <vt:lpstr>Çevre  Denetim Yönetmeliği</vt:lpstr>
      <vt:lpstr> Çevre Görevlisi, Çevre Yönetim Birimi ve Çevre Danışmanlık Firmaları Hakkında Yönetmelik</vt:lpstr>
      <vt:lpstr>PowerPoint Sunusu</vt:lpstr>
      <vt:lpstr>Neden Çevre Görevlisi Bulunduruyorum ve İzin Alıyorum ??</vt:lpstr>
      <vt:lpstr>YÖNETMELİKTEKİ SEKTÖRLER</vt:lpstr>
      <vt:lpstr>Ek-1 ve Ek-2’nin anlamı nedir?</vt:lpstr>
      <vt:lpstr>ÇEVRE İZİN/LİSANS KONULARI</vt:lpstr>
      <vt:lpstr>TESİSİN YÖNETMELİKTEKİ YERİ VE TABİ OLDUĞU İZİN/LİSANSLAR</vt:lpstr>
      <vt:lpstr>Çevre İzni veya Çevre İzin ve Lisansı Süreci</vt:lpstr>
      <vt:lpstr>Çevre İzni veya Çevre İzin ve Lisansı Süreci</vt:lpstr>
      <vt:lpstr>Çevre İzni veya Çevre İzin ve Lisansı Süreci</vt:lpstr>
      <vt:lpstr>FİZİKİ ŞARTLAR</vt:lpstr>
      <vt:lpstr>PowerPoint Sunusu</vt:lpstr>
      <vt:lpstr>GEÇİCİ FAALİYET BELGESİNİN VERİLMESİ</vt:lpstr>
      <vt:lpstr>İZİN LİSANS SÜRECİNİN TAMAMLANMASI</vt:lpstr>
      <vt:lpstr>BELGENİN  İPTALİ YENİLENMESİ VE GEÇERLİLİĞİ</vt:lpstr>
      <vt:lpstr>MUAFİYET DURUMLARI</vt:lpstr>
      <vt:lpstr>DENETİM YÖNETMELİĞİ GEREĞİ YAPMAM GEREKEN BEYANLAR</vt:lpstr>
      <vt:lpstr>ÇED TAAHHÜTLERİ NELERDİR</vt:lpstr>
      <vt:lpstr>CEZALAR</vt:lpstr>
      <vt:lpstr>CEZALAR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Mevzuat ve İdari Yaptırımlar</dc:title>
  <dc:creator>Gökhan TUFAN</dc:creator>
  <cp:lastModifiedBy>thuinder</cp:lastModifiedBy>
  <cp:revision>379</cp:revision>
  <cp:lastPrinted>2016-07-15T14:17:23Z</cp:lastPrinted>
  <dcterms:modified xsi:type="dcterms:W3CDTF">2017-06-11T09:36:02Z</dcterms:modified>
</cp:coreProperties>
</file>